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</p:sldIdLst>
  <p:sldSz cy="5143500" cx="9144000"/>
  <p:notesSz cx="6858000" cy="9144000"/>
  <p:embeddedFontLst>
    <p:embeddedFont>
      <p:font typeface="Playwrite GB J"/>
      <p:regular r:id="rId23"/>
      <p:italic r:id="rId24"/>
    </p:embeddedFont>
    <p:embeddedFont>
      <p:font typeface="Playwrite DE Grund"/>
      <p:regular r:id="rId2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2B66C644-92BA-4D07-AD39-F86CDA3AD078}">
  <a:tblStyle styleId="{2B66C644-92BA-4D07-AD39-F86CDA3AD078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font" Target="fonts/PlaywriteGBJ-italic.fntdata"/><Relationship Id="rId23" Type="http://schemas.openxmlformats.org/officeDocument/2006/relationships/font" Target="fonts/PlaywriteGBJ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5" Type="http://schemas.openxmlformats.org/officeDocument/2006/relationships/font" Target="fonts/PlaywriteDEGrund-regular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2fe8f538922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2fe8f538922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348cb84c995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348cb84c995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37abd72509f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37abd72509f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2fe8f538922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2fe8f538922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2fe8f538922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2fe8f538922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2fe8f538922_0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2fe8f538922_0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2fe8f538922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2fe8f538922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2fe8f538922_0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2fe8f538922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37af40ec556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37af40ec55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fe8f538922_0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2fe8f538922_0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2fe8f538922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2fe8f538922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2fe8f538922_0_8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2fe8f538922_0_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2fe8f538922_0_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2fe8f538922_0_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2fe8f538922_0_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2fe8f538922_0_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348cb84c995_0_7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5" name="Google Shape;155;g348cb84c995_0_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8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5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7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6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0" y="303225"/>
            <a:ext cx="8520600" cy="98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Welcome to Year 6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3765800"/>
            <a:ext cx="8520600" cy="123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Mr Mallick and Mrs Smith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With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Nick and Lily</a:t>
            </a: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47950" y="1439550"/>
            <a:ext cx="2248100" cy="226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436925"/>
            <a:ext cx="1814825" cy="2176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794600" y="1483513"/>
            <a:ext cx="2037706" cy="2176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4"/>
          <p:cNvSpPr txBox="1"/>
          <p:nvPr>
            <p:ph type="title"/>
          </p:nvPr>
        </p:nvSpPr>
        <p:spPr>
          <a:xfrm>
            <a:off x="311700" y="4022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n" sz="2720" u="sng"/>
              <a:t>What do you need for Year 6</a:t>
            </a:r>
            <a:endParaRPr b="1" sz="2720" u="sng"/>
          </a:p>
        </p:txBody>
      </p:sp>
      <p:sp>
        <p:nvSpPr>
          <p:cNvPr id="64" name="Google Shape;64;p14"/>
          <p:cNvSpPr txBox="1"/>
          <p:nvPr>
            <p:ph idx="1" type="body"/>
          </p:nvPr>
        </p:nvSpPr>
        <p:spPr>
          <a:xfrm>
            <a:off x="311700" y="1152475"/>
            <a:ext cx="7061100" cy="2916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25000" lnSpcReduction="20000"/>
          </a:bodyPr>
          <a:lstStyle/>
          <a:p>
            <a:pPr indent="-412917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1610"/>
              <a:t>Water bottle(with only water on it)</a:t>
            </a:r>
            <a:endParaRPr sz="11610"/>
          </a:p>
          <a:p>
            <a:pPr indent="-412917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1610"/>
              <a:t>Named clothing</a:t>
            </a:r>
            <a:endParaRPr sz="11610"/>
          </a:p>
          <a:p>
            <a:pPr indent="-412917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1610"/>
              <a:t>OPAL- need wellies and rain clothes- out in all weather!</a:t>
            </a:r>
            <a:endParaRPr sz="11610"/>
          </a:p>
          <a:p>
            <a:pPr indent="-412917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1610"/>
              <a:t>Correct uniform</a:t>
            </a:r>
            <a:endParaRPr sz="11610"/>
          </a:p>
          <a:p>
            <a:pPr indent="-412917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1610"/>
              <a:t>Hair bands for long hair</a:t>
            </a:r>
            <a:endParaRPr sz="11610"/>
          </a:p>
          <a:p>
            <a:pPr indent="-412917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1610"/>
              <a:t>Brick phones only </a:t>
            </a:r>
            <a:endParaRPr sz="1161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65" name="Google Shape;6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403638">
            <a:off x="5797498" y="3000946"/>
            <a:ext cx="2506528" cy="16644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Google Shape;70;p15"/>
          <p:cNvPicPr preferRelativeResize="0"/>
          <p:nvPr/>
        </p:nvPicPr>
        <p:blipFill rotWithShape="1">
          <a:blip r:embed="rId3">
            <a:alphaModFix/>
          </a:blip>
          <a:srcRect b="0" l="0" r="43842" t="0"/>
          <a:stretch/>
        </p:blipFill>
        <p:spPr>
          <a:xfrm>
            <a:off x="342175" y="143800"/>
            <a:ext cx="3174876" cy="4828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00" y="143800"/>
            <a:ext cx="4142050" cy="36600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72" name="Google Shape;72;p15"/>
          <p:cNvSpPr txBox="1"/>
          <p:nvPr/>
        </p:nvSpPr>
        <p:spPr>
          <a:xfrm>
            <a:off x="4572000" y="3803800"/>
            <a:ext cx="4304700" cy="136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latin typeface="Playwrite GB J"/>
                <a:ea typeface="Playwrite GB J"/>
                <a:cs typeface="Playwrite GB J"/>
                <a:sym typeface="Playwrite GB J"/>
              </a:rPr>
              <a:t>Hair longer than shoulder length must be tied back everyday.</a:t>
            </a:r>
            <a:endParaRPr b="1" sz="1100"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latin typeface="Playwrite GB J"/>
                <a:ea typeface="Playwrite GB J"/>
                <a:cs typeface="Playwrite GB J"/>
                <a:sym typeface="Playwrite GB J"/>
              </a:rPr>
              <a:t>Uniforms must not be mix and matched For example green jumpers must not be worn with black bottoms.</a:t>
            </a:r>
            <a:endParaRPr b="1" sz="1100"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/>
          <p:cNvSpPr txBox="1"/>
          <p:nvPr>
            <p:ph type="title"/>
          </p:nvPr>
        </p:nvSpPr>
        <p:spPr>
          <a:xfrm>
            <a:off x="311700" y="2311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n" sz="2820" u="sng"/>
              <a:t>Google Classroom</a:t>
            </a:r>
            <a:endParaRPr b="1" sz="2820" u="sng"/>
          </a:p>
        </p:txBody>
      </p:sp>
      <p:sp>
        <p:nvSpPr>
          <p:cNvPr id="78" name="Google Shape;78;p16"/>
          <p:cNvSpPr txBox="1"/>
          <p:nvPr>
            <p:ph idx="1" type="body"/>
          </p:nvPr>
        </p:nvSpPr>
        <p:spPr>
          <a:xfrm>
            <a:off x="311700" y="1152475"/>
            <a:ext cx="7061100" cy="2916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62500" lnSpcReduction="20000"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41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79" name="Google Shape;7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5763" y="1002750"/>
            <a:ext cx="8372474" cy="37926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7"/>
          <p:cNvSpPr txBox="1"/>
          <p:nvPr>
            <p:ph type="title"/>
          </p:nvPr>
        </p:nvSpPr>
        <p:spPr>
          <a:xfrm>
            <a:off x="1620100" y="808600"/>
            <a:ext cx="2724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n" sz="2720" u="sng"/>
              <a:t>PE days</a:t>
            </a:r>
            <a:endParaRPr b="1" sz="2720" u="sng"/>
          </a:p>
        </p:txBody>
      </p:sp>
      <p:sp>
        <p:nvSpPr>
          <p:cNvPr id="85" name="Google Shape;85;p17"/>
          <p:cNvSpPr txBox="1"/>
          <p:nvPr/>
        </p:nvSpPr>
        <p:spPr>
          <a:xfrm>
            <a:off x="317200" y="1484975"/>
            <a:ext cx="5330100" cy="237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2"/>
                </a:solidFill>
              </a:rPr>
              <a:t>PE will be with Matt on Tuesday and me on Thursday. Try to ensure the children have appropriate active wear on these days.</a:t>
            </a:r>
            <a:endParaRPr sz="22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86" name="Google Shape;86;p17" title="P.E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37100" y="565888"/>
            <a:ext cx="2995200" cy="44927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8"/>
          <p:cNvSpPr txBox="1"/>
          <p:nvPr>
            <p:ph type="title"/>
          </p:nvPr>
        </p:nvSpPr>
        <p:spPr>
          <a:xfrm>
            <a:off x="311700" y="921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n" sz="2720" u="sng"/>
              <a:t>School Rules </a:t>
            </a:r>
            <a:endParaRPr b="1" sz="2720" u="sng"/>
          </a:p>
        </p:txBody>
      </p:sp>
      <p:pic>
        <p:nvPicPr>
          <p:cNvPr id="92" name="Google Shape;9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28225" y="707625"/>
            <a:ext cx="5287550" cy="4213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9"/>
          <p:cNvSpPr txBox="1"/>
          <p:nvPr>
            <p:ph type="title"/>
          </p:nvPr>
        </p:nvSpPr>
        <p:spPr>
          <a:xfrm>
            <a:off x="720363" y="1808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u="sng"/>
              <a:t>Behaviour</a:t>
            </a:r>
            <a:r>
              <a:rPr lang="en"/>
              <a:t> </a:t>
            </a:r>
            <a:endParaRPr/>
          </a:p>
        </p:txBody>
      </p:sp>
      <p:pic>
        <p:nvPicPr>
          <p:cNvPr id="98" name="Google Shape;98;p19"/>
          <p:cNvPicPr preferRelativeResize="0"/>
          <p:nvPr/>
        </p:nvPicPr>
        <p:blipFill rotWithShape="1">
          <a:blip r:embed="rId3">
            <a:alphaModFix/>
          </a:blip>
          <a:srcRect b="4580" l="0" r="0" t="0"/>
          <a:stretch/>
        </p:blipFill>
        <p:spPr>
          <a:xfrm>
            <a:off x="2166925" y="753525"/>
            <a:ext cx="5627475" cy="4265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 txBox="1"/>
          <p:nvPr>
            <p:ph type="title"/>
          </p:nvPr>
        </p:nvSpPr>
        <p:spPr>
          <a:xfrm>
            <a:off x="311700" y="1693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u="sng"/>
              <a:t>Values</a:t>
            </a:r>
            <a:endParaRPr b="1" u="sng"/>
          </a:p>
        </p:txBody>
      </p:sp>
      <p:pic>
        <p:nvPicPr>
          <p:cNvPr id="104" name="Google Shape;104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18025" y="742025"/>
            <a:ext cx="5107950" cy="4141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1"/>
          <p:cNvSpPr txBox="1"/>
          <p:nvPr>
            <p:ph type="title"/>
          </p:nvPr>
        </p:nvSpPr>
        <p:spPr>
          <a:xfrm>
            <a:off x="311700" y="2632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n" sz="2620" u="sng"/>
              <a:t>What will your child be learning?</a:t>
            </a:r>
            <a:endParaRPr b="1" sz="2620" u="sng"/>
          </a:p>
        </p:txBody>
      </p:sp>
      <p:pic>
        <p:nvPicPr>
          <p:cNvPr id="110" name="Google Shape;110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0250" y="782475"/>
            <a:ext cx="7783476" cy="42206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2"/>
          <p:cNvSpPr txBox="1"/>
          <p:nvPr>
            <p:ph type="title"/>
          </p:nvPr>
        </p:nvSpPr>
        <p:spPr>
          <a:xfrm>
            <a:off x="311700" y="1028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22" u="sng"/>
              <a:t>Timetable for </a:t>
            </a:r>
            <a:r>
              <a:rPr b="1" lang="en" sz="3188" u="sng"/>
              <a:t>this term</a:t>
            </a:r>
            <a:endParaRPr b="1" sz="3188" u="sng"/>
          </a:p>
        </p:txBody>
      </p:sp>
      <p:graphicFrame>
        <p:nvGraphicFramePr>
          <p:cNvPr id="116" name="Google Shape;116;p22"/>
          <p:cNvGraphicFramePr/>
          <p:nvPr/>
        </p:nvGraphicFramePr>
        <p:xfrm>
          <a:off x="1046100" y="6755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{2B66C644-92BA-4D07-AD39-F86CDA3AD078}</a:tableStyleId>
              </a:tblPr>
              <a:tblGrid>
                <a:gridCol w="1175300"/>
                <a:gridCol w="1175300"/>
                <a:gridCol w="1175300"/>
                <a:gridCol w="1175300"/>
                <a:gridCol w="1175300"/>
                <a:gridCol w="1175300"/>
              </a:tblGrid>
              <a:tr h="2698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Monday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Tuesday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Wednesday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Thursday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Friday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242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8:45 - 9:10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Registration/ Four from before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Registration/ Four from before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Registration/ Four from before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Registration/ Four from before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Registration/ Four from before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94250">
                <a:tc rowSpan="2"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9:10 - 10:00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rowSpan="2"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Handwriting, Spelling,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Reading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rowSpan="2"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Handwriting, Spelling,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Reading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rowSpan="2"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Handwriting Spelling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Reading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rowSpan="2"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English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rowSpan="2"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HandwritingS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pelling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Reading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03050">
                <a:tc vMerge="1"/>
                <a:tc vMerge="1"/>
                <a:tc vMerge="1"/>
                <a:tc vMerge="1"/>
                <a:tc vMerge="1"/>
                <a:tc vMerge="1"/>
              </a:tr>
              <a:tr h="2248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10:00 - 10:10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Breaktime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Breaktime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Breaktime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Breaktime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Breaktime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</a:tr>
              <a:tr h="2248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10:10 - 11:00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English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English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English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English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248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11:00 - 11:10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Hollybush Hike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Hollybush Hike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Hollybush Hike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Hollybush Hike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Hollybush Hike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</a:tr>
              <a:tr h="2248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11:10 - 12:00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Maths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Maths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Maths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Maths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Maths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248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12:00 - 12:45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Lunch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Lunch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Lunch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Lunch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Lunch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</a:tr>
              <a:tr h="2248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12:45 - 1:00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Class Story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Class Story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Class Story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Class Story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Class Story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248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1:00 - 1:50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PPA - JS MFL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6D9EE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Science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Geography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Computing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248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1:50 - 2:00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Breaktime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Breaktime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Breaktime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Breaktime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Breaktime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</a:tr>
              <a:tr h="2248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2:00 - 2:50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Art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rowSpan="2"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PPA - Matt P.E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Science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PHSE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Music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089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2:50 - 3:10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Assembly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vMerge="1"/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Assembly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Thoughtful Thursday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Assembly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248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3:10 - 3:15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3"/>
          <p:cNvSpPr txBox="1"/>
          <p:nvPr>
            <p:ph type="title"/>
          </p:nvPr>
        </p:nvSpPr>
        <p:spPr>
          <a:xfrm>
            <a:off x="311700" y="2632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n" sz="2720" u="sng"/>
              <a:t>What can you do to support your child?</a:t>
            </a:r>
            <a:endParaRPr b="1" sz="2720" u="sng"/>
          </a:p>
        </p:txBody>
      </p:sp>
      <p:sp>
        <p:nvSpPr>
          <p:cNvPr id="122" name="Google Shape;122;p23"/>
          <p:cNvSpPr txBox="1"/>
          <p:nvPr/>
        </p:nvSpPr>
        <p:spPr>
          <a:xfrm>
            <a:off x="134900" y="1270550"/>
            <a:ext cx="6043200" cy="313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Char char="●"/>
            </a:pPr>
            <a:r>
              <a:rPr lang="en" sz="1900">
                <a:solidFill>
                  <a:schemeClr val="dk2"/>
                </a:solidFill>
              </a:rPr>
              <a:t>Spelling </a:t>
            </a:r>
            <a:endParaRPr sz="1900">
              <a:solidFill>
                <a:schemeClr val="dk2"/>
              </a:solidFill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Char char="●"/>
            </a:pPr>
            <a:r>
              <a:rPr lang="en" sz="1900">
                <a:solidFill>
                  <a:schemeClr val="dk2"/>
                </a:solidFill>
              </a:rPr>
              <a:t>Reading </a:t>
            </a:r>
            <a:endParaRPr sz="1900">
              <a:solidFill>
                <a:schemeClr val="dk2"/>
              </a:solidFill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Char char="●"/>
            </a:pPr>
            <a:r>
              <a:rPr lang="en" sz="1900">
                <a:solidFill>
                  <a:schemeClr val="dk2"/>
                </a:solidFill>
              </a:rPr>
              <a:t>TTRS</a:t>
            </a:r>
            <a:endParaRPr sz="1900">
              <a:solidFill>
                <a:schemeClr val="dk2"/>
              </a:solidFill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Char char="●"/>
            </a:pPr>
            <a:r>
              <a:rPr lang="en" sz="1900">
                <a:solidFill>
                  <a:schemeClr val="dk2"/>
                </a:solidFill>
              </a:rPr>
              <a:t>Attendance </a:t>
            </a:r>
            <a:endParaRPr sz="1900">
              <a:solidFill>
                <a:schemeClr val="dk2"/>
              </a:solidFill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Char char="●"/>
            </a:pPr>
            <a:r>
              <a:rPr lang="en" sz="1900">
                <a:solidFill>
                  <a:schemeClr val="dk2"/>
                </a:solidFill>
              </a:rPr>
              <a:t>Punctuality </a:t>
            </a:r>
            <a:endParaRPr sz="1900">
              <a:solidFill>
                <a:schemeClr val="dk2"/>
              </a:solidFill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Char char="●"/>
            </a:pPr>
            <a:r>
              <a:rPr lang="en" sz="1900">
                <a:solidFill>
                  <a:schemeClr val="dk2"/>
                </a:solidFill>
              </a:rPr>
              <a:t>Encourage and </a:t>
            </a:r>
            <a:r>
              <a:rPr lang="en" sz="1900">
                <a:solidFill>
                  <a:schemeClr val="dk2"/>
                </a:solidFill>
              </a:rPr>
              <a:t>support</a:t>
            </a:r>
            <a:r>
              <a:rPr lang="en" sz="1900">
                <a:solidFill>
                  <a:schemeClr val="dk2"/>
                </a:solidFill>
              </a:rPr>
              <a:t> with </a:t>
            </a:r>
            <a:endParaRPr sz="1900">
              <a:solidFill>
                <a:schemeClr val="dk2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chemeClr val="dk2"/>
                </a:solidFill>
              </a:rPr>
              <a:t>homework and revision tasks</a:t>
            </a:r>
            <a:endParaRPr sz="1900">
              <a:solidFill>
                <a:schemeClr val="dk2"/>
              </a:solidFill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Char char="●"/>
            </a:pPr>
            <a:r>
              <a:rPr lang="en" sz="1900">
                <a:solidFill>
                  <a:schemeClr val="dk2"/>
                </a:solidFill>
              </a:rPr>
              <a:t>Limit time online</a:t>
            </a:r>
            <a:endParaRPr sz="1900">
              <a:solidFill>
                <a:schemeClr val="dk2"/>
              </a:solidFill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Char char="●"/>
            </a:pPr>
            <a:r>
              <a:rPr lang="en" sz="1900">
                <a:solidFill>
                  <a:schemeClr val="dk2"/>
                </a:solidFill>
              </a:rPr>
              <a:t>Good diet and plenty of sleep</a:t>
            </a:r>
            <a:endParaRPr sz="1900">
              <a:solidFill>
                <a:schemeClr val="dk2"/>
              </a:solidFill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Char char="●"/>
            </a:pPr>
            <a:r>
              <a:rPr lang="en" sz="1900">
                <a:solidFill>
                  <a:schemeClr val="dk2"/>
                </a:solidFill>
              </a:rPr>
              <a:t>Exercise</a:t>
            </a:r>
            <a:endParaRPr sz="19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123" name="Google Shape;123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26200" y="1270550"/>
            <a:ext cx="4706100" cy="3137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22" u="sng"/>
              <a:t>E-safety KS2</a:t>
            </a:r>
            <a:r>
              <a:rPr lang="en"/>
              <a:t> </a:t>
            </a:r>
            <a:endParaRPr/>
          </a:p>
        </p:txBody>
      </p:sp>
      <p:sp>
        <p:nvSpPr>
          <p:cNvPr id="129" name="Google Shape;129;p24"/>
          <p:cNvSpPr txBox="1"/>
          <p:nvPr/>
        </p:nvSpPr>
        <p:spPr>
          <a:xfrm>
            <a:off x="79850" y="1601875"/>
            <a:ext cx="8844000" cy="373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Children must not publish images of other pupils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Please ensure your child is using their device under your supervision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Minimum ages for Instagram (13+), WhatsApp (16+), Facebook (13+),</a:t>
            </a:r>
            <a:endParaRPr sz="1800">
              <a:solidFill>
                <a:schemeClr val="dk2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Snapchat (13+)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We will contact you if we suspect a pupil is misusing their device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Talk about your child’s eSafety with them so they know they can come to</a:t>
            </a:r>
            <a:endParaRPr sz="1800">
              <a:solidFill>
                <a:schemeClr val="dk2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you or any school adult with problems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It is important that pupils feel safe to discuss worries and that they will</a:t>
            </a:r>
            <a:endParaRPr sz="1800">
              <a:solidFill>
                <a:schemeClr val="dk2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not lose access to their device if they do make a mistake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Please monitor the time and content of your child’s online life</a:t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130" name="Google Shape;130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91350" y="98125"/>
            <a:ext cx="2632500" cy="1266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2200" y="98125"/>
            <a:ext cx="2632500" cy="1266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5"/>
          <p:cNvSpPr txBox="1"/>
          <p:nvPr>
            <p:ph type="title"/>
          </p:nvPr>
        </p:nvSpPr>
        <p:spPr>
          <a:xfrm>
            <a:off x="252225" y="1990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45720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n" sz="2720" u="sng"/>
              <a:t>How will we communicate with you?</a:t>
            </a:r>
            <a:endParaRPr b="1" sz="2720" u="sng"/>
          </a:p>
        </p:txBody>
      </p:sp>
      <p:sp>
        <p:nvSpPr>
          <p:cNvPr id="137" name="Google Shape;137;p25"/>
          <p:cNvSpPr txBox="1"/>
          <p:nvPr/>
        </p:nvSpPr>
        <p:spPr>
          <a:xfrm>
            <a:off x="90525" y="885400"/>
            <a:ext cx="8844000" cy="373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Char char="●"/>
            </a:pPr>
            <a:r>
              <a:rPr lang="en" sz="2300">
                <a:solidFill>
                  <a:schemeClr val="dk2"/>
                </a:solidFill>
              </a:rPr>
              <a:t>Arbor - email and text</a:t>
            </a:r>
            <a:endParaRPr sz="2300">
              <a:solidFill>
                <a:schemeClr val="dk2"/>
              </a:solidFill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Char char="●"/>
            </a:pPr>
            <a:r>
              <a:rPr lang="en" sz="2300">
                <a:solidFill>
                  <a:schemeClr val="dk2"/>
                </a:solidFill>
              </a:rPr>
              <a:t>Social media -facebook and instagram </a:t>
            </a:r>
            <a:endParaRPr sz="2300">
              <a:solidFill>
                <a:schemeClr val="dk2"/>
              </a:solidFill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Char char="●"/>
            </a:pPr>
            <a:r>
              <a:rPr lang="en" sz="2300">
                <a:solidFill>
                  <a:schemeClr val="dk2"/>
                </a:solidFill>
              </a:rPr>
              <a:t>Phone calls </a:t>
            </a:r>
            <a:endParaRPr sz="2300">
              <a:solidFill>
                <a:schemeClr val="dk2"/>
              </a:solidFill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Char char="●"/>
            </a:pPr>
            <a:r>
              <a:rPr lang="en" sz="2300">
                <a:solidFill>
                  <a:schemeClr val="dk2"/>
                </a:solidFill>
              </a:rPr>
              <a:t>Newsletter (fortnightly)</a:t>
            </a:r>
            <a:endParaRPr sz="2300">
              <a:solidFill>
                <a:schemeClr val="dk2"/>
              </a:solidFill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Char char="●"/>
            </a:pPr>
            <a:r>
              <a:rPr lang="en" sz="2300">
                <a:solidFill>
                  <a:schemeClr val="dk2"/>
                </a:solidFill>
              </a:rPr>
              <a:t>Website </a:t>
            </a:r>
            <a:endParaRPr sz="2300">
              <a:solidFill>
                <a:schemeClr val="dk2"/>
              </a:solidFill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Char char="●"/>
            </a:pPr>
            <a:r>
              <a:rPr lang="en" sz="2300">
                <a:solidFill>
                  <a:schemeClr val="dk2"/>
                </a:solidFill>
              </a:rPr>
              <a:t>Face-to-face where possible</a:t>
            </a:r>
            <a:endParaRPr sz="2300">
              <a:solidFill>
                <a:schemeClr val="dk2"/>
              </a:solidFill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Char char="●"/>
            </a:pPr>
            <a:r>
              <a:rPr lang="en" sz="2300">
                <a:solidFill>
                  <a:schemeClr val="dk2"/>
                </a:solidFill>
              </a:rPr>
              <a:t>School reports</a:t>
            </a:r>
            <a:endParaRPr sz="2300">
              <a:solidFill>
                <a:schemeClr val="dk2"/>
              </a:solidFill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Char char="●"/>
            </a:pPr>
            <a:r>
              <a:rPr lang="en" sz="2300">
                <a:solidFill>
                  <a:schemeClr val="dk2"/>
                </a:solidFill>
              </a:rPr>
              <a:t>Parent consultations and Stepping Stones meetings</a:t>
            </a:r>
            <a:endParaRPr sz="23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Make sure we have up to date contact details 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138" name="Google Shape;138;p25"/>
          <p:cNvPicPr preferRelativeResize="0"/>
          <p:nvPr/>
        </p:nvPicPr>
        <p:blipFill rotWithShape="1">
          <a:blip r:embed="rId3">
            <a:alphaModFix/>
          </a:blip>
          <a:srcRect b="0" l="5696" r="6119" t="0"/>
          <a:stretch/>
        </p:blipFill>
        <p:spPr>
          <a:xfrm>
            <a:off x="5784050" y="1399925"/>
            <a:ext cx="3079699" cy="2182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n" sz="2720" u="sng"/>
              <a:t>Other information</a:t>
            </a:r>
            <a:endParaRPr b="1" sz="2720" u="sng"/>
          </a:p>
        </p:txBody>
      </p:sp>
      <p:sp>
        <p:nvSpPr>
          <p:cNvPr id="144" name="Google Shape;144;p26"/>
          <p:cNvSpPr txBox="1"/>
          <p:nvPr/>
        </p:nvSpPr>
        <p:spPr>
          <a:xfrm>
            <a:off x="150000" y="1017725"/>
            <a:ext cx="8844000" cy="2167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PGL - meeting after this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SATS week </a:t>
            </a:r>
            <a:endParaRPr sz="1800">
              <a:solidFill>
                <a:schemeClr val="dk2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Hertford Museum Trip WWII - tbc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c</a:t>
            </a:r>
            <a:r>
              <a:rPr lang="en" sz="1800">
                <a:solidFill>
                  <a:schemeClr val="dk2"/>
                </a:solidFill>
              </a:rPr>
              <a:t>oncerns - direct to us, please don’t use social media 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145" name="Google Shape;145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9200" y="1635650"/>
            <a:ext cx="6165800" cy="2466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Safeguarding</a:t>
            </a:r>
            <a:endParaRPr/>
          </a:p>
        </p:txBody>
      </p:sp>
      <p:sp>
        <p:nvSpPr>
          <p:cNvPr id="151" name="Google Shape;151;p27"/>
          <p:cNvSpPr txBox="1"/>
          <p:nvPr/>
        </p:nvSpPr>
        <p:spPr>
          <a:xfrm>
            <a:off x="90525" y="1077900"/>
            <a:ext cx="8844000" cy="310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Safeguarding is </a:t>
            </a:r>
            <a:r>
              <a:rPr lang="en" sz="1800">
                <a:solidFill>
                  <a:schemeClr val="dk2"/>
                </a:solidFill>
              </a:rPr>
              <a:t>everyone's</a:t>
            </a:r>
            <a:r>
              <a:rPr lang="en" sz="1800">
                <a:solidFill>
                  <a:schemeClr val="dk2"/>
                </a:solidFill>
              </a:rPr>
              <a:t> responsibility. 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Mr Fisher- Designated Safeguarding Lead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Mrs Cracknell- Deputy Designated Safeguarding Lead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Miss Borgeat- </a:t>
            </a:r>
            <a:r>
              <a:rPr lang="en" sz="1800">
                <a:solidFill>
                  <a:schemeClr val="dk2"/>
                </a:solidFill>
              </a:rPr>
              <a:t>Deputy Designated Safeguarding Lead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Mrs Richardson- </a:t>
            </a:r>
            <a:r>
              <a:rPr lang="en" sz="1800">
                <a:solidFill>
                  <a:schemeClr val="dk2"/>
                </a:solidFill>
              </a:rPr>
              <a:t>Deputy Designated Safeguarding Lead 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Mrs Sally Poole-Deputy Designated Safeguarding Lead 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152" name="Google Shape;152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01825" y="445020"/>
            <a:ext cx="2341850" cy="2539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8"/>
          <p:cNvSpPr txBox="1"/>
          <p:nvPr/>
        </p:nvSpPr>
        <p:spPr>
          <a:xfrm>
            <a:off x="1762699" y="1035585"/>
            <a:ext cx="5673600" cy="3047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0" lang="en" sz="4800" u="none" cap="none" strike="noStrike">
                <a:solidFill>
                  <a:srgbClr val="000000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Thank you for coming!</a:t>
            </a:r>
            <a:endParaRPr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0" sz="4800" u="none" cap="none" strike="noStrike">
              <a:solidFill>
                <a:srgbClr val="000000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0" lang="en" sz="4800" u="none" cap="none" strike="noStrike">
                <a:solidFill>
                  <a:srgbClr val="000000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Any questions? </a:t>
            </a:r>
            <a:endParaRPr i="0" sz="4800" u="none" cap="none" strike="noStrike">
              <a:solidFill>
                <a:srgbClr val="000000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