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7"/>
  </p:notesMasterIdLst>
  <p:sldIdLst>
    <p:sldId id="256" r:id="rId2"/>
    <p:sldId id="257" r:id="rId3"/>
    <p:sldId id="259" r:id="rId4"/>
    <p:sldId id="271" r:id="rId5"/>
    <p:sldId id="260" r:id="rId6"/>
    <p:sldId id="261" r:id="rId7"/>
    <p:sldId id="262" r:id="rId8"/>
    <p:sldId id="263" r:id="rId9"/>
    <p:sldId id="273" r:id="rId10"/>
    <p:sldId id="272" r:id="rId11"/>
    <p:sldId id="265" r:id="rId12"/>
    <p:sldId id="266" r:id="rId13"/>
    <p:sldId id="267" r:id="rId14"/>
    <p:sldId id="268" r:id="rId15"/>
    <p:sldId id="269" r:id="rId16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2" d="100"/>
          <a:sy n="92" d="100"/>
        </p:scale>
        <p:origin x="1186" y="293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fe8f538922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fe8f538922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2fe8f538922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2fe8f538922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>
          <a:extLst>
            <a:ext uri="{FF2B5EF4-FFF2-40B4-BE49-F238E27FC236}">
              <a16:creationId xmlns:a16="http://schemas.microsoft.com/office/drawing/2014/main" id="{632BE667-64CA-23C9-3A19-ED61F93F93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2fe8f538922_0_12:notes">
            <a:extLst>
              <a:ext uri="{FF2B5EF4-FFF2-40B4-BE49-F238E27FC236}">
                <a16:creationId xmlns:a16="http://schemas.microsoft.com/office/drawing/2014/main" id="{9E7D7FCA-0E36-7246-6EB2-5D1E6BE120B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2fe8f538922_0_12:notes">
            <a:extLst>
              <a:ext uri="{FF2B5EF4-FFF2-40B4-BE49-F238E27FC236}">
                <a16:creationId xmlns:a16="http://schemas.microsoft.com/office/drawing/2014/main" id="{50B11A34-1A18-288F-CCC7-1C82DE0F1E4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692601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fe8f538922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2fe8f538922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2fe8f538922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2fe8f538922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2fe8f538922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2fe8f538922_0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2fe8f538922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2fe8f538922_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>
          <a:extLst>
            <a:ext uri="{FF2B5EF4-FFF2-40B4-BE49-F238E27FC236}">
              <a16:creationId xmlns:a16="http://schemas.microsoft.com/office/drawing/2014/main" id="{328A323C-1259-F0C4-24C7-F4FEE63B87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37af40ec556_0_0:notes">
            <a:extLst>
              <a:ext uri="{FF2B5EF4-FFF2-40B4-BE49-F238E27FC236}">
                <a16:creationId xmlns:a16="http://schemas.microsoft.com/office/drawing/2014/main" id="{439BD07E-F0ED-1646-B103-A1D705CA7A2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37af40ec556_0_0:notes">
            <a:extLst>
              <a:ext uri="{FF2B5EF4-FFF2-40B4-BE49-F238E27FC236}">
                <a16:creationId xmlns:a16="http://schemas.microsoft.com/office/drawing/2014/main" id="{BF82F8ED-F7ED-070D-49CC-BE368464FC7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645761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>
          <a:extLst>
            <a:ext uri="{FF2B5EF4-FFF2-40B4-BE49-F238E27FC236}">
              <a16:creationId xmlns:a16="http://schemas.microsoft.com/office/drawing/2014/main" id="{33C77673-E8F9-7223-C196-3290CB2F78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37af40ec556_0_0:notes">
            <a:extLst>
              <a:ext uri="{FF2B5EF4-FFF2-40B4-BE49-F238E27FC236}">
                <a16:creationId xmlns:a16="http://schemas.microsoft.com/office/drawing/2014/main" id="{F4276F15-140F-7E0D-C4ED-B476E556444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37af40ec556_0_0:notes">
            <a:extLst>
              <a:ext uri="{FF2B5EF4-FFF2-40B4-BE49-F238E27FC236}">
                <a16:creationId xmlns:a16="http://schemas.microsoft.com/office/drawing/2014/main" id="{0FE0931A-1BAA-89A6-3668-03D4A5E1FB4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90520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2fe8f538922_0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2fe8f538922_0_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2fe8f538922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2fe8f538922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2fe8f538922_0_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2fe8f538922_0_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2fe8f538922_0_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2fe8f538922_0_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2fe8f538922_0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0" name="Google Shape;130;g2fe8f538922_0_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6D7A8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0" y="303225"/>
            <a:ext cx="8520600" cy="981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Welcome to Year 2</a:t>
            </a:r>
            <a:endParaRPr dirty="0"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3954500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2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Miss Taylor, Miss Drage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Miss Santana and Miss Harrison</a:t>
            </a:r>
            <a:endParaRPr dirty="0"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47950" y="1439550"/>
            <a:ext cx="2248100" cy="2264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What do you need for Year 2</a:t>
            </a:r>
            <a:endParaRPr dirty="0"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1"/>
          </p:nvPr>
        </p:nvSpPr>
        <p:spPr>
          <a:xfrm>
            <a:off x="311700" y="1152474"/>
            <a:ext cx="8520600" cy="366336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32500" lnSpcReduction="20000"/>
          </a:bodyPr>
          <a:lstStyle/>
          <a:p>
            <a:pPr marL="457200" lvl="0" indent="-362117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8410" dirty="0"/>
              <a:t>water bottle</a:t>
            </a:r>
          </a:p>
          <a:p>
            <a:pPr marL="457200" lvl="0" indent="-362117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8410" dirty="0"/>
              <a:t>Snack – fruit and veg only</a:t>
            </a:r>
            <a:endParaRPr sz="8410" dirty="0"/>
          </a:p>
          <a:p>
            <a:pPr marL="457200" lvl="0" indent="-362117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8410" dirty="0"/>
              <a:t>Named clothing</a:t>
            </a:r>
            <a:endParaRPr sz="8410" dirty="0"/>
          </a:p>
          <a:p>
            <a:pPr marL="457200" lvl="0" indent="-362117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8410" dirty="0"/>
              <a:t>OPAL- need wellies and rain clothes- out in all weather!</a:t>
            </a:r>
          </a:p>
          <a:p>
            <a:pPr marL="457200" lvl="0" indent="-362117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8410" dirty="0"/>
              <a:t>Spare uniform for wet days</a:t>
            </a:r>
            <a:endParaRPr sz="8410" dirty="0"/>
          </a:p>
          <a:p>
            <a:pPr marL="457200" lvl="0" indent="-362117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8410" dirty="0"/>
              <a:t>Correct uniform</a:t>
            </a:r>
          </a:p>
          <a:p>
            <a:pPr marL="457200" lvl="0" indent="-362117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" sz="8410" dirty="0"/>
              <a:t>Stud earrings only</a:t>
            </a: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5425920" cy="4838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76600" y="1889899"/>
            <a:ext cx="3509650" cy="31012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69" name="Google Shape;69;p15"/>
          <p:cNvSpPr txBox="1"/>
          <p:nvPr/>
        </p:nvSpPr>
        <p:spPr>
          <a:xfrm>
            <a:off x="5771500" y="152400"/>
            <a:ext cx="3000000" cy="158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latin typeface="Playwrite GB J"/>
                <a:ea typeface="Playwrite GB J"/>
                <a:cs typeface="Playwrite GB J"/>
                <a:sym typeface="Playwrite GB J"/>
              </a:rPr>
              <a:t>Hair longer than shoulder length must be tied back everyday.</a:t>
            </a:r>
            <a:endParaRPr sz="1300">
              <a:latin typeface="Playwrite GB J"/>
              <a:ea typeface="Playwrite GB J"/>
              <a:cs typeface="Playwrite GB J"/>
              <a:sym typeface="Playwrite GB J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latin typeface="Playwrite GB J"/>
              <a:ea typeface="Playwrite GB J"/>
              <a:cs typeface="Playwrite GB J"/>
              <a:sym typeface="Playwrite GB J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latin typeface="Playwrite GB J"/>
                <a:ea typeface="Playwrite GB J"/>
                <a:cs typeface="Playwrite GB J"/>
                <a:sym typeface="Playwrite GB J"/>
              </a:rPr>
              <a:t>Uniforms must not be mix and matched For example green jumpers must not be worn with black bottoms.</a:t>
            </a:r>
            <a:endParaRPr sz="1300">
              <a:latin typeface="Playwrite GB J"/>
              <a:ea typeface="Playwrite GB J"/>
              <a:cs typeface="Playwrite GB J"/>
              <a:sym typeface="Playwrite GB J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72">
          <a:extLst>
            <a:ext uri="{FF2B5EF4-FFF2-40B4-BE49-F238E27FC236}">
              <a16:creationId xmlns:a16="http://schemas.microsoft.com/office/drawing/2014/main" id="{0414C82C-35C4-413C-AFC3-30F4729939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>
            <a:extLst>
              <a:ext uri="{FF2B5EF4-FFF2-40B4-BE49-F238E27FC236}">
                <a16:creationId xmlns:a16="http://schemas.microsoft.com/office/drawing/2014/main" id="{BDADCB78-5529-FBBE-952F-569A63193A8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PE days</a:t>
            </a:r>
            <a:endParaRPr/>
          </a:p>
        </p:txBody>
      </p:sp>
      <p:sp>
        <p:nvSpPr>
          <p:cNvPr id="74" name="Google Shape;74;p16">
            <a:extLst>
              <a:ext uri="{FF2B5EF4-FFF2-40B4-BE49-F238E27FC236}">
                <a16:creationId xmlns:a16="http://schemas.microsoft.com/office/drawing/2014/main" id="{E62BEB13-05B1-1A1D-DF5C-47CFC70D6497}"/>
              </a:ext>
            </a:extLst>
          </p:cNvPr>
          <p:cNvSpPr txBox="1"/>
          <p:nvPr/>
        </p:nvSpPr>
        <p:spPr>
          <a:xfrm>
            <a:off x="905350" y="1623975"/>
            <a:ext cx="5330100" cy="237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2"/>
                </a:solidFill>
              </a:rPr>
              <a:t>Tuesday and Friday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2400" dirty="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chemeClr val="dk2"/>
                </a:solidFill>
              </a:rPr>
              <a:t>Earrings need to be removed for PE.</a:t>
            </a:r>
            <a:endParaRPr sz="2400" dirty="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2"/>
              </a:solidFill>
            </a:endParaRPr>
          </a:p>
        </p:txBody>
      </p:sp>
      <p:pic>
        <p:nvPicPr>
          <p:cNvPr id="2" name="Google Shape;82;p17" title="P.E.png">
            <a:extLst>
              <a:ext uri="{FF2B5EF4-FFF2-40B4-BE49-F238E27FC236}">
                <a16:creationId xmlns:a16="http://schemas.microsoft.com/office/drawing/2014/main" id="{EE3AF37A-ADD5-37AB-36A3-E17850E44DF6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19153" y="167076"/>
            <a:ext cx="3216026" cy="48240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38145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School Rules </a:t>
            </a:r>
            <a:endParaRPr/>
          </a:p>
        </p:txBody>
      </p:sp>
      <p:pic>
        <p:nvPicPr>
          <p:cNvPr id="80" name="Google Shape;80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37700" y="263200"/>
            <a:ext cx="5794601" cy="4617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Behaviour </a:t>
            </a:r>
            <a:endParaRPr/>
          </a:p>
        </p:txBody>
      </p:sp>
      <p:pic>
        <p:nvPicPr>
          <p:cNvPr id="86" name="Google Shape;8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89600" y="159525"/>
            <a:ext cx="5890525" cy="4679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Values</a:t>
            </a:r>
            <a:endParaRPr/>
          </a:p>
        </p:txBody>
      </p:sp>
      <p:pic>
        <p:nvPicPr>
          <p:cNvPr id="92" name="Google Shape;9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20200" y="1169750"/>
            <a:ext cx="4712107" cy="38209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0"/>
          <p:cNvSpPr txBox="1">
            <a:spLocks noGrp="1"/>
          </p:cNvSpPr>
          <p:nvPr>
            <p:ph type="title"/>
          </p:nvPr>
        </p:nvSpPr>
        <p:spPr>
          <a:xfrm>
            <a:off x="311700" y="20035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What will your child be learning?</a:t>
            </a:r>
            <a:endParaRPr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D8264F-61ED-257D-2677-493EAC86AF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73050"/>
            <a:ext cx="9144000" cy="437045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102">
          <a:extLst>
            <a:ext uri="{FF2B5EF4-FFF2-40B4-BE49-F238E27FC236}">
              <a16:creationId xmlns:a16="http://schemas.microsoft.com/office/drawing/2014/main" id="{CAE94E62-1F09-216C-8238-B104E7F9B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1">
            <a:extLst>
              <a:ext uri="{FF2B5EF4-FFF2-40B4-BE49-F238E27FC236}">
                <a16:creationId xmlns:a16="http://schemas.microsoft.com/office/drawing/2014/main" id="{D2AF7C22-CC8B-4510-7386-A7A4B23B08F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Writing</a:t>
            </a:r>
            <a:endParaRPr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50DD48-4601-0AF4-90B4-83FE28BD92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3769" y="1173359"/>
            <a:ext cx="5776461" cy="2796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4086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102">
          <a:extLst>
            <a:ext uri="{FF2B5EF4-FFF2-40B4-BE49-F238E27FC236}">
              <a16:creationId xmlns:a16="http://schemas.microsoft.com/office/drawing/2014/main" id="{DD37B889-54DB-6630-98FB-1475BE0340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1">
            <a:extLst>
              <a:ext uri="{FF2B5EF4-FFF2-40B4-BE49-F238E27FC236}">
                <a16:creationId xmlns:a16="http://schemas.microsoft.com/office/drawing/2014/main" id="{A72A24C5-A44A-98F6-C9A8-001847856BF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Timetable for this term</a:t>
            </a:r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9DCC77-4B39-0998-4B8D-6D6AAAEFBA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50" y="1017725"/>
            <a:ext cx="8428450" cy="3170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6505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can you do to support your child?</a:t>
            </a:r>
            <a:endParaRPr/>
          </a:p>
        </p:txBody>
      </p:sp>
      <p:sp>
        <p:nvSpPr>
          <p:cNvPr id="109" name="Google Shape;109;p22"/>
          <p:cNvSpPr txBox="1"/>
          <p:nvPr/>
        </p:nvSpPr>
        <p:spPr>
          <a:xfrm>
            <a:off x="701650" y="1420250"/>
            <a:ext cx="6043200" cy="298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</a:rPr>
              <a:t>Reading – daily 10 minutes and complete the book.</a:t>
            </a:r>
            <a:endParaRPr sz="1800" dirty="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</a:rPr>
              <a:t>TTRS – 10 minutes daily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" sz="1800" dirty="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</a:rPr>
              <a:t>Handwriting – essential it is correctly formed.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</a:rPr>
              <a:t>Attendance </a:t>
            </a:r>
            <a:endParaRPr sz="1800" dirty="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dk2"/>
                </a:solidFill>
              </a:rPr>
              <a:t>Punctuality </a:t>
            </a:r>
            <a:endParaRPr sz="1800" dirty="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E-safety KS1/ </a:t>
            </a:r>
            <a:r>
              <a:rPr lang="en" dirty="0">
                <a:highlight>
                  <a:schemeClr val="accent6"/>
                </a:highlight>
              </a:rPr>
              <a:t>KS2</a:t>
            </a:r>
            <a:r>
              <a:rPr lang="en" dirty="0"/>
              <a:t> </a:t>
            </a:r>
            <a:endParaRPr dirty="0"/>
          </a:p>
        </p:txBody>
      </p:sp>
      <p:sp>
        <p:nvSpPr>
          <p:cNvPr id="115" name="Google Shape;115;p23"/>
          <p:cNvSpPr txBox="1"/>
          <p:nvPr/>
        </p:nvSpPr>
        <p:spPr>
          <a:xfrm>
            <a:off x="90525" y="1077900"/>
            <a:ext cx="8844000" cy="37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dirty="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 dirty="0">
                <a:solidFill>
                  <a:schemeClr val="dk2"/>
                </a:solidFill>
              </a:rPr>
              <a:t>• Children must not publish images of other pupils</a:t>
            </a:r>
            <a:endParaRPr sz="1800" dirty="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 dirty="0">
                <a:solidFill>
                  <a:schemeClr val="dk2"/>
                </a:solidFill>
              </a:rPr>
              <a:t>• Please ensure your child is using their device under your supervision</a:t>
            </a:r>
            <a:endParaRPr sz="1800" dirty="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 dirty="0">
                <a:solidFill>
                  <a:schemeClr val="dk2"/>
                </a:solidFill>
              </a:rPr>
              <a:t>• Minimum ages for Instagram (13+), WhatsApp (16+), Facebook (13+),</a:t>
            </a:r>
            <a:endParaRPr sz="1800" dirty="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 dirty="0">
                <a:solidFill>
                  <a:schemeClr val="dk2"/>
                </a:solidFill>
              </a:rPr>
              <a:t>Snapchat (13+)</a:t>
            </a:r>
            <a:endParaRPr sz="1800" dirty="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 dirty="0">
                <a:solidFill>
                  <a:schemeClr val="dk2"/>
                </a:solidFill>
              </a:rPr>
              <a:t>• We will contact you if we suspect a pupil is misusing their device</a:t>
            </a:r>
            <a:endParaRPr sz="1800" dirty="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 dirty="0">
                <a:solidFill>
                  <a:schemeClr val="dk2"/>
                </a:solidFill>
              </a:rPr>
              <a:t>• Talk about your child’s eSafety with them so they know they can come to</a:t>
            </a:r>
            <a:endParaRPr sz="1800" dirty="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 dirty="0">
                <a:solidFill>
                  <a:schemeClr val="dk2"/>
                </a:solidFill>
              </a:rPr>
              <a:t>you or any school adult with problems</a:t>
            </a:r>
            <a:endParaRPr sz="1800" dirty="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 dirty="0">
                <a:solidFill>
                  <a:schemeClr val="dk2"/>
                </a:solidFill>
              </a:rPr>
              <a:t>• It is important that pupils feel safe to discuss worries and that they will</a:t>
            </a:r>
            <a:endParaRPr sz="1800" dirty="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800" dirty="0">
                <a:solidFill>
                  <a:schemeClr val="dk2"/>
                </a:solidFill>
              </a:rPr>
              <a:t>not lose access to their device if they do make a mistake</a:t>
            </a:r>
            <a:endParaRPr sz="1800" dirty="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How will we communicate with you?</a:t>
            </a:r>
            <a:endParaRPr/>
          </a:p>
        </p:txBody>
      </p:sp>
      <p:sp>
        <p:nvSpPr>
          <p:cNvPr id="121" name="Google Shape;121;p24"/>
          <p:cNvSpPr txBox="1"/>
          <p:nvPr/>
        </p:nvSpPr>
        <p:spPr>
          <a:xfrm>
            <a:off x="90525" y="1077900"/>
            <a:ext cx="8844000" cy="37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Arbor</a:t>
            </a:r>
            <a:endParaRPr sz="1800">
              <a:solidFill>
                <a:schemeClr val="dk2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Social media -facebook and instagram </a:t>
            </a:r>
            <a:endParaRPr sz="1800">
              <a:solidFill>
                <a:schemeClr val="dk2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Phone calls </a:t>
            </a:r>
            <a:endParaRPr sz="1800">
              <a:solidFill>
                <a:schemeClr val="dk2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Newsletter (fortnightly)</a:t>
            </a:r>
            <a:endParaRPr sz="1800">
              <a:solidFill>
                <a:schemeClr val="dk2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</a:pPr>
            <a:r>
              <a:rPr lang="en" sz="1800">
                <a:solidFill>
                  <a:schemeClr val="dk2"/>
                </a:solidFill>
              </a:rPr>
              <a:t>Website 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Make sure we have up to date contact details 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Other information</a:t>
            </a:r>
            <a:endParaRPr/>
          </a:p>
        </p:txBody>
      </p:sp>
      <p:sp>
        <p:nvSpPr>
          <p:cNvPr id="127" name="Google Shape;127;p25"/>
          <p:cNvSpPr txBox="1"/>
          <p:nvPr/>
        </p:nvSpPr>
        <p:spPr>
          <a:xfrm>
            <a:off x="90525" y="1077900"/>
            <a:ext cx="8844000" cy="373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2"/>
                </a:solidFill>
              </a:rPr>
              <a:t>Autumn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2"/>
                </a:solidFill>
              </a:rPr>
              <a:t>Trip to Stansted Mount Fitchett Castle – letter coming out.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800" dirty="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2"/>
                </a:solidFill>
              </a:rPr>
              <a:t>Summer Term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2"/>
                </a:solidFill>
              </a:rPr>
              <a:t>Phonics Screening Check for those who may not have reached the required mark.</a:t>
            </a:r>
            <a:endParaRPr sz="1800" dirty="0">
              <a:solidFill>
                <a:schemeClr val="dk2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AD3"/>
        </a:solidFill>
        <a:effectLst/>
      </p:bgPr>
    </p:bg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Safeguarding</a:t>
            </a:r>
            <a:endParaRPr/>
          </a:p>
        </p:txBody>
      </p:sp>
      <p:sp>
        <p:nvSpPr>
          <p:cNvPr id="133" name="Google Shape;133;p26"/>
          <p:cNvSpPr txBox="1"/>
          <p:nvPr/>
        </p:nvSpPr>
        <p:spPr>
          <a:xfrm>
            <a:off x="90525" y="1077900"/>
            <a:ext cx="8844000" cy="31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Safeguarding is everyone's responsibility. 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Mr Fisher- Designated Safeguarding Lead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Mrs Cracknell- Deputy Designated Safeguarding Lead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Miss Borgeat- Deputy Designated Safeguarding Lead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Mrs Richardson- Deputy Designated Safeguarding Lead 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</a:rPr>
              <a:t>Mrs Sally Poole-Deputy Designated Safeguarding Lead </a:t>
            </a:r>
            <a:endParaRPr sz="180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pic>
        <p:nvPicPr>
          <p:cNvPr id="134" name="Google Shape;134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01825" y="445020"/>
            <a:ext cx="2341850" cy="2539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348</Words>
  <Application>Microsoft Office PowerPoint</Application>
  <PresentationFormat>On-screen Show (16:9)</PresentationFormat>
  <Paragraphs>74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Playwrite GB J</vt:lpstr>
      <vt:lpstr>Simple Light</vt:lpstr>
      <vt:lpstr>Welcome to Year 2</vt:lpstr>
      <vt:lpstr>What do you need for Year 2</vt:lpstr>
      <vt:lpstr>PowerPoint Presentation</vt:lpstr>
      <vt:lpstr>PE days</vt:lpstr>
      <vt:lpstr>School Rules </vt:lpstr>
      <vt:lpstr>Behaviour </vt:lpstr>
      <vt:lpstr>Values</vt:lpstr>
      <vt:lpstr>What will your child be learning?</vt:lpstr>
      <vt:lpstr>Writing</vt:lpstr>
      <vt:lpstr>Timetable for this term</vt:lpstr>
      <vt:lpstr>What can you do to support your child?</vt:lpstr>
      <vt:lpstr>E-safety KS1/ KS2 </vt:lpstr>
      <vt:lpstr>How will we communicate with you?</vt:lpstr>
      <vt:lpstr>Other information</vt:lpstr>
      <vt:lpstr>Safeguarding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Samantha Taylor</dc:creator>
  <cp:lastModifiedBy>Samantha Taylor</cp:lastModifiedBy>
  <cp:revision>2</cp:revision>
  <dcterms:modified xsi:type="dcterms:W3CDTF">2025-09-08T05:22:32Z</dcterms:modified>
</cp:coreProperties>
</file>