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</p:sldIdLst>
  <p:sldSz cy="5143500" cx="9144000"/>
  <p:notesSz cx="6858000" cy="9144000"/>
  <p:embeddedFontLst>
    <p:embeddedFont>
      <p:font typeface="Playwrite GB J"/>
      <p:regular r:id="rId20"/>
      <p:italic r:id="rId2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195A9133-0A5E-425C-A17C-C2FA353FA28D}">
  <a:tblStyle styleId="{195A9133-0A5E-425C-A17C-C2FA353FA28D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PlaywriteGBJ-regular.fntdata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21" Type="http://schemas.openxmlformats.org/officeDocument/2006/relationships/font" Target="fonts/PlaywriteGBJ-italic.fntdata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5" Type="http://schemas.openxmlformats.org/officeDocument/2006/relationships/slideMaster" Target="slideMasters/slideMaster1.xml"/><Relationship Id="rId19" Type="http://schemas.openxmlformats.org/officeDocument/2006/relationships/slide" Target="slides/slide13.xml"/><Relationship Id="rId6" Type="http://schemas.openxmlformats.org/officeDocument/2006/relationships/notesMaster" Target="notesMasters/notesMaster1.xml"/><Relationship Id="rId18" Type="http://schemas.openxmlformats.org/officeDocument/2006/relationships/slide" Target="slides/slide12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2fe8f538922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2fe8f538922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2fe8f538922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2fe8f538922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2fe8f538922_0_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2fe8f538922_0_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2fe8f538922_0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2fe8f538922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2fe8f538922_0_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2fe8f538922_0_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38058cde107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38058cde107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8058cde107_0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8058cde107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37af40ec556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37af40ec556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2fe8f538922_0_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2fe8f538922_0_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2fe8f538922_0_8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2fe8f538922_0_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fe8f538922_0_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2fe8f538922_0_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2fe8f538922_0_7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2fe8f538922_0_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8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0" y="303225"/>
            <a:ext cx="8520600" cy="981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write GB J"/>
                <a:ea typeface="Playwrite GB J"/>
                <a:cs typeface="Playwrite GB J"/>
                <a:sym typeface="Playwrite GB J"/>
              </a:rPr>
              <a:t>Welcome to The Nest</a:t>
            </a:r>
            <a:endParaRPr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395450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write GB J"/>
                <a:ea typeface="Playwrite GB J"/>
                <a:cs typeface="Playwrite GB J"/>
                <a:sym typeface="Playwrite GB J"/>
              </a:rPr>
              <a:t>Miss Crane, Miss Santana, Miss Hirons</a:t>
            </a:r>
            <a:endParaRPr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47950" y="1439550"/>
            <a:ext cx="2248100" cy="2264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write GB J"/>
                <a:ea typeface="Playwrite GB J"/>
                <a:cs typeface="Playwrite GB J"/>
                <a:sym typeface="Playwrite GB J"/>
              </a:rPr>
              <a:t>What do you need for The Nest</a:t>
            </a:r>
            <a:endParaRPr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  <p:sp>
        <p:nvSpPr>
          <p:cNvPr id="62" name="Google Shape;62;p14"/>
          <p:cNvSpPr txBox="1"/>
          <p:nvPr>
            <p:ph idx="1" type="body"/>
          </p:nvPr>
        </p:nvSpPr>
        <p:spPr>
          <a:xfrm>
            <a:off x="311700" y="1152475"/>
            <a:ext cx="7061100" cy="2916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25000" lnSpcReduction="20000"/>
          </a:bodyPr>
          <a:lstStyle/>
          <a:p>
            <a:pPr indent="-362117" lvl="0" marL="457200" rtl="0" algn="l">
              <a:spcBef>
                <a:spcPts val="0"/>
              </a:spcBef>
              <a:spcAft>
                <a:spcPts val="0"/>
              </a:spcAft>
              <a:buSzPct val="100000"/>
              <a:buFont typeface="Playwrite GB J"/>
              <a:buChar char="●"/>
            </a:pPr>
            <a:r>
              <a:rPr lang="en" sz="8410">
                <a:latin typeface="Playwrite GB J"/>
                <a:ea typeface="Playwrite GB J"/>
                <a:cs typeface="Playwrite GB J"/>
                <a:sym typeface="Playwrite GB J"/>
              </a:rPr>
              <a:t>Water bottle</a:t>
            </a:r>
            <a:endParaRPr sz="8410"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-362117" lvl="0" marL="457200" rtl="0" algn="l">
              <a:spcBef>
                <a:spcPts val="0"/>
              </a:spcBef>
              <a:spcAft>
                <a:spcPts val="0"/>
              </a:spcAft>
              <a:buSzPct val="100000"/>
              <a:buFont typeface="Playwrite GB J"/>
              <a:buChar char="●"/>
            </a:pPr>
            <a:r>
              <a:rPr lang="en" sz="8410">
                <a:latin typeface="Playwrite GB J"/>
                <a:ea typeface="Playwrite GB J"/>
                <a:cs typeface="Playwrite GB J"/>
                <a:sym typeface="Playwrite GB J"/>
              </a:rPr>
              <a:t>Snacks</a:t>
            </a:r>
            <a:endParaRPr sz="8410"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-362117" lvl="0" marL="457200" rtl="0" algn="l">
              <a:spcBef>
                <a:spcPts val="0"/>
              </a:spcBef>
              <a:spcAft>
                <a:spcPts val="0"/>
              </a:spcAft>
              <a:buSzPct val="100000"/>
              <a:buFont typeface="Playwrite GB J"/>
              <a:buChar char="●"/>
            </a:pPr>
            <a:r>
              <a:rPr lang="en" sz="8410">
                <a:latin typeface="Playwrite GB J"/>
                <a:ea typeface="Playwrite GB J"/>
                <a:cs typeface="Playwrite GB J"/>
                <a:sym typeface="Playwrite GB J"/>
              </a:rPr>
              <a:t>Communication book</a:t>
            </a:r>
            <a:endParaRPr sz="8410"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-362117" lvl="0" marL="457200" rtl="0" algn="l">
              <a:spcBef>
                <a:spcPts val="0"/>
              </a:spcBef>
              <a:spcAft>
                <a:spcPts val="0"/>
              </a:spcAft>
              <a:buSzPct val="100000"/>
              <a:buFont typeface="Playwrite GB J"/>
              <a:buChar char="●"/>
            </a:pPr>
            <a:r>
              <a:rPr lang="en" sz="8410">
                <a:latin typeface="Playwrite GB J"/>
                <a:ea typeface="Playwrite GB J"/>
                <a:cs typeface="Playwrite GB J"/>
                <a:sym typeface="Playwrite GB J"/>
              </a:rPr>
              <a:t>Change of clothes </a:t>
            </a:r>
            <a:endParaRPr sz="8410"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8410"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write GB J"/>
                <a:ea typeface="Playwrite GB J"/>
                <a:cs typeface="Playwrite GB J"/>
                <a:sym typeface="Playwrite GB J"/>
              </a:rPr>
              <a:t>School Rules </a:t>
            </a:r>
            <a:endParaRPr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  <p:pic>
        <p:nvPicPr>
          <p:cNvPr id="68" name="Google Shape;6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37700" y="263200"/>
            <a:ext cx="5794601" cy="4617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write GB J"/>
                <a:ea typeface="Playwrite GB J"/>
                <a:cs typeface="Playwrite GB J"/>
                <a:sym typeface="Playwrite GB J"/>
              </a:rPr>
              <a:t>Behaviour </a:t>
            </a:r>
            <a:endParaRPr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  <p:pic>
        <p:nvPicPr>
          <p:cNvPr id="74" name="Google Shape;74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89600" y="159525"/>
            <a:ext cx="5890525" cy="4679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write GB J"/>
                <a:ea typeface="Playwrite GB J"/>
                <a:cs typeface="Playwrite GB J"/>
                <a:sym typeface="Playwrite GB J"/>
              </a:rPr>
              <a:t>Values</a:t>
            </a:r>
            <a:endParaRPr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  <p:pic>
        <p:nvPicPr>
          <p:cNvPr id="80" name="Google Shape;80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20200" y="1169750"/>
            <a:ext cx="4712107" cy="38209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8"/>
          <p:cNvSpPr txBox="1"/>
          <p:nvPr>
            <p:ph type="title"/>
          </p:nvPr>
        </p:nvSpPr>
        <p:spPr>
          <a:xfrm>
            <a:off x="0" y="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2420">
                <a:latin typeface="Playwrite GB J"/>
                <a:ea typeface="Playwrite GB J"/>
                <a:cs typeface="Playwrite GB J"/>
                <a:sym typeface="Playwrite GB J"/>
              </a:rPr>
              <a:t>What will your child be learning?</a:t>
            </a:r>
            <a:endParaRPr sz="2420"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  <p:pic>
        <p:nvPicPr>
          <p:cNvPr id="86" name="Google Shape;8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93125" y="1017725"/>
            <a:ext cx="5083701" cy="3820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9"/>
          <p:cNvSpPr txBox="1"/>
          <p:nvPr>
            <p:ph type="title"/>
          </p:nvPr>
        </p:nvSpPr>
        <p:spPr>
          <a:xfrm>
            <a:off x="0" y="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2420">
                <a:latin typeface="Playwrite GB J"/>
                <a:ea typeface="Playwrite GB J"/>
                <a:cs typeface="Playwrite GB J"/>
                <a:sym typeface="Playwrite GB J"/>
              </a:rPr>
              <a:t>What does this look like?</a:t>
            </a:r>
            <a:endParaRPr sz="2420"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  <p:pic>
        <p:nvPicPr>
          <p:cNvPr id="92" name="Google Shape;92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6088" y="572700"/>
            <a:ext cx="8251817" cy="426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0"/>
          <p:cNvSpPr txBox="1"/>
          <p:nvPr>
            <p:ph type="title"/>
          </p:nvPr>
        </p:nvSpPr>
        <p:spPr>
          <a:xfrm>
            <a:off x="0" y="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2420">
                <a:latin typeface="Playwrite GB J"/>
                <a:ea typeface="Playwrite GB J"/>
                <a:cs typeface="Playwrite GB J"/>
                <a:sym typeface="Playwrite GB J"/>
              </a:rPr>
              <a:t>Individual Children’s targets</a:t>
            </a:r>
            <a:endParaRPr sz="2420"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  <p:pic>
        <p:nvPicPr>
          <p:cNvPr id="98" name="Google Shape;98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82950" y="572700"/>
            <a:ext cx="6115638" cy="426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1"/>
          <p:cNvSpPr txBox="1"/>
          <p:nvPr>
            <p:ph type="title"/>
          </p:nvPr>
        </p:nvSpPr>
        <p:spPr>
          <a:xfrm rot="-5400000">
            <a:off x="-1345800" y="1221850"/>
            <a:ext cx="3327300" cy="63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22">
                <a:latin typeface="Playwrite GB J"/>
                <a:ea typeface="Playwrite GB J"/>
                <a:cs typeface="Playwrite GB J"/>
                <a:sym typeface="Playwrite GB J"/>
              </a:rPr>
              <a:t>Timetable for this term:</a:t>
            </a:r>
            <a:r>
              <a:rPr lang="en"/>
              <a:t>  </a:t>
            </a:r>
            <a:endParaRPr/>
          </a:p>
        </p:txBody>
      </p:sp>
      <p:graphicFrame>
        <p:nvGraphicFramePr>
          <p:cNvPr id="104" name="Google Shape;104;p21"/>
          <p:cNvGraphicFramePr/>
          <p:nvPr/>
        </p:nvGraphicFramePr>
        <p:xfrm>
          <a:off x="635700" y="487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{195A9133-0A5E-425C-A17C-C2FA353FA28D}</a:tableStyleId>
              </a:tblPr>
              <a:tblGrid>
                <a:gridCol w="1418050"/>
                <a:gridCol w="1418050"/>
                <a:gridCol w="1418050"/>
                <a:gridCol w="1418050"/>
                <a:gridCol w="1418050"/>
                <a:gridCol w="1418050"/>
              </a:tblGrid>
              <a:tr h="2407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Monday</a:t>
                      </a:r>
                      <a:endParaRPr b="1"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Tuesday</a:t>
                      </a:r>
                      <a:endParaRPr b="1"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Wednesday</a:t>
                      </a:r>
                      <a:endParaRPr b="1"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Thursday</a:t>
                      </a:r>
                      <a:endParaRPr b="1"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Friday</a:t>
                      </a:r>
                      <a:endParaRPr b="1"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079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8:40 - 9:00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Sensory Circuits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Sensory Circuits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Sensory Circuits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Sensory Circuits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Sensory Circuits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079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9:00 - 09:30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Bucket time Stage 1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Bucket time Stage 1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Bucket time Stage 1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Bucket time Stage 1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Bucket time Stage 1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241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09:30- 11:15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Bucket time Stage 2-3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Bucket time Stage 2-3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Bucket time Stage 2-3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Bucket time Stage 2-3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Bucket time Stage 2-3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593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8:40 - 9:00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Brain Gym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Brain Gym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Brain Gym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Brain Gym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Brain Gym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755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8:40 - 9:00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Food Tasting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Food Tasting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Food Tasting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Food Tasting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Food Tasting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836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8:40 - 9:00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Snack Time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Snack Time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Snack Time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Snack Time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Snack Time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917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8:40 - 9:00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Story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Story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Story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Story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Story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917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8:40 - 9:00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Tidy Desks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Tidy Desks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Tidy Desks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Tidy Desks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Tidy Desks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079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8:40 - 9:00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CIP / Toilet Time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CIP / Toilet Time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CIP / Toilet Time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CIP / Toilet Time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CIP / Toilet Time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755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8:40 - 9:00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Table Time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Table Time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Table Time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Table Time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Table Time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46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8:40 - 9:00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Music Time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Music Time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Music Time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Music Time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Music Time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89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8:40 - 9:00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Singing Hands / Toilet Time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Singing Hands / Toilet Time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Singing Hands / Toilet Time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Singing Hands / Toilet Time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Singing Hands / Toilet Time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674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8:40 - 9:00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Lunch Time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Lunch Time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Lunch Time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Lunch Time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Lunch Time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998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12:45 - 1:15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Dough Disco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Dough Disco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Dough Disco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Dough Disco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PE with Matt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079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12:20 - 1:35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Walk to class REC/Y1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Walk to class REC/Y1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Walk to class REC/Y1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Walk to class REC/Y1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Walk to class REC/Y1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89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Identiplay &amp; Phonics - DJ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See &amp; Learn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See &amp; Learn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Walk to class REC/Y1</a:t>
                      </a:r>
                      <a:endParaRPr sz="9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write GB J"/>
                <a:ea typeface="Playwrite GB J"/>
                <a:cs typeface="Playwrite GB J"/>
                <a:sym typeface="Playwrite GB J"/>
              </a:rPr>
              <a:t>What can you do to support your child?</a:t>
            </a:r>
            <a:endParaRPr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  <p:sp>
        <p:nvSpPr>
          <p:cNvPr id="110" name="Google Shape;110;p22"/>
          <p:cNvSpPr txBox="1"/>
          <p:nvPr/>
        </p:nvSpPr>
        <p:spPr>
          <a:xfrm>
            <a:off x="701650" y="1420250"/>
            <a:ext cx="6043200" cy="298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Fill out the communication book </a:t>
            </a:r>
            <a:endParaRPr sz="1800">
              <a:solidFill>
                <a:schemeClr val="dk2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Ensure they have a change of clothes and all of their things to support their regulation </a:t>
            </a:r>
            <a:endParaRPr sz="1800">
              <a:solidFill>
                <a:schemeClr val="dk2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write GB J"/>
                <a:ea typeface="Playwrite GB J"/>
                <a:cs typeface="Playwrite GB J"/>
                <a:sym typeface="Playwrite GB J"/>
              </a:rPr>
              <a:t>How will we communicate with you?</a:t>
            </a:r>
            <a:endParaRPr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90525" y="1077900"/>
            <a:ext cx="8844000" cy="373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Playwrite GB J"/>
              <a:buChar char="●"/>
            </a:pPr>
            <a:r>
              <a:rPr lang="en" sz="1800">
                <a:solidFill>
                  <a:schemeClr val="dk2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Arbor</a:t>
            </a:r>
            <a:endParaRPr sz="1800">
              <a:solidFill>
                <a:schemeClr val="dk2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Playwrite GB J"/>
              <a:buChar char="●"/>
            </a:pPr>
            <a:r>
              <a:rPr lang="en" sz="1800">
                <a:solidFill>
                  <a:schemeClr val="dk2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Social media -facebook and instagram </a:t>
            </a:r>
            <a:endParaRPr sz="1800">
              <a:solidFill>
                <a:schemeClr val="dk2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Playwrite GB J"/>
              <a:buChar char="●"/>
            </a:pPr>
            <a:r>
              <a:rPr lang="en" sz="1800">
                <a:solidFill>
                  <a:schemeClr val="dk2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Phone calls </a:t>
            </a:r>
            <a:endParaRPr sz="1800">
              <a:solidFill>
                <a:schemeClr val="dk2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Playwrite GB J"/>
              <a:buChar char="●"/>
            </a:pPr>
            <a:r>
              <a:rPr lang="en" sz="1800">
                <a:solidFill>
                  <a:schemeClr val="dk2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Newsletter (fortnightly)</a:t>
            </a:r>
            <a:endParaRPr sz="1800">
              <a:solidFill>
                <a:schemeClr val="dk2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Playwrite GB J"/>
              <a:buChar char="●"/>
            </a:pPr>
            <a:r>
              <a:rPr lang="en" sz="1800">
                <a:solidFill>
                  <a:schemeClr val="dk2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Website </a:t>
            </a:r>
            <a:endParaRPr sz="1800">
              <a:solidFill>
                <a:schemeClr val="dk2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Playwrite GB J"/>
              <a:buChar char="-"/>
            </a:pPr>
            <a:r>
              <a:rPr i="1" lang="en" sz="1800">
                <a:solidFill>
                  <a:schemeClr val="dk2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Evisense, Communication Books &amp; See Saw (More info coming at Meet The Teacher!) </a:t>
            </a:r>
            <a:endParaRPr i="1" sz="1800">
              <a:solidFill>
                <a:schemeClr val="dk2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Make sure we have up to date contact details </a:t>
            </a:r>
            <a:endParaRPr sz="1800">
              <a:solidFill>
                <a:schemeClr val="dk2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write GB J"/>
                <a:ea typeface="Playwrite GB J"/>
                <a:cs typeface="Playwrite GB J"/>
                <a:sym typeface="Playwrite GB J"/>
              </a:rPr>
              <a:t>Other information</a:t>
            </a:r>
            <a:endParaRPr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  <p:sp>
        <p:nvSpPr>
          <p:cNvPr id="122" name="Google Shape;122;p24"/>
          <p:cNvSpPr txBox="1"/>
          <p:nvPr/>
        </p:nvSpPr>
        <p:spPr>
          <a:xfrm>
            <a:off x="90525" y="1077900"/>
            <a:ext cx="8844000" cy="373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800">
                <a:solidFill>
                  <a:schemeClr val="dk2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Life skills trips (risk assessments)</a:t>
            </a:r>
            <a:endParaRPr i="1" sz="1800">
              <a:solidFill>
                <a:schemeClr val="dk2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800">
                <a:solidFill>
                  <a:schemeClr val="dk2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School trips </a:t>
            </a:r>
            <a:endParaRPr i="1" sz="1800">
              <a:solidFill>
                <a:schemeClr val="dk2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800">
                <a:solidFill>
                  <a:schemeClr val="dk2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EHCP meetings with Grace</a:t>
            </a:r>
            <a:r>
              <a:rPr lang="en" sz="1800">
                <a:solidFill>
                  <a:schemeClr val="dk2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 </a:t>
            </a:r>
            <a:endParaRPr sz="1800">
              <a:solidFill>
                <a:schemeClr val="dk2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If you have any </a:t>
            </a:r>
            <a:r>
              <a:rPr lang="en" sz="1800">
                <a:solidFill>
                  <a:schemeClr val="dk2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c</a:t>
            </a:r>
            <a:r>
              <a:rPr lang="en" sz="1800">
                <a:solidFill>
                  <a:schemeClr val="dk2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oncerns please direct them to us so we can support you please don’t use social media.</a:t>
            </a:r>
            <a:endParaRPr sz="1800">
              <a:solidFill>
                <a:schemeClr val="dk2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Email admin and I will try to get back to you within 2 working days. </a:t>
            </a:r>
            <a:endParaRPr sz="1800">
              <a:solidFill>
                <a:schemeClr val="dk2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We really appreciate the frustrations with the SEN system, outside agencies and we won’t always get things right, but know that we are here to work with you, and </a:t>
            </a:r>
            <a:r>
              <a:rPr lang="en" sz="1800">
                <a:solidFill>
                  <a:schemeClr val="dk2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kindness</a:t>
            </a:r>
            <a:r>
              <a:rPr lang="en" sz="1800">
                <a:solidFill>
                  <a:schemeClr val="dk2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 goes a long way! 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write GB J"/>
                <a:ea typeface="Playwrite GB J"/>
                <a:cs typeface="Playwrite GB J"/>
                <a:sym typeface="Playwrite GB J"/>
              </a:rPr>
              <a:t>Safeguarding</a:t>
            </a:r>
            <a:endParaRPr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  <p:sp>
        <p:nvSpPr>
          <p:cNvPr id="128" name="Google Shape;128;p25"/>
          <p:cNvSpPr txBox="1"/>
          <p:nvPr/>
        </p:nvSpPr>
        <p:spPr>
          <a:xfrm>
            <a:off x="90525" y="1077900"/>
            <a:ext cx="8844000" cy="310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Safeguarding is </a:t>
            </a:r>
            <a:r>
              <a:rPr lang="en" sz="1800">
                <a:solidFill>
                  <a:schemeClr val="dk2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everyone's</a:t>
            </a:r>
            <a:r>
              <a:rPr lang="en" sz="1800">
                <a:solidFill>
                  <a:schemeClr val="dk2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 responsibility. </a:t>
            </a:r>
            <a:endParaRPr sz="1800">
              <a:solidFill>
                <a:schemeClr val="dk2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Mr Fisher- Designated Safeguarding Lead</a:t>
            </a:r>
            <a:endParaRPr sz="1800">
              <a:solidFill>
                <a:schemeClr val="dk2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Mrs Cracknell- Deputy Designated Safeguarding Lead</a:t>
            </a:r>
            <a:endParaRPr sz="1800">
              <a:solidFill>
                <a:schemeClr val="dk2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Miss Borgeat- </a:t>
            </a:r>
            <a:r>
              <a:rPr lang="en" sz="1800">
                <a:solidFill>
                  <a:schemeClr val="dk2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Deputy Designated Safeguarding Lead</a:t>
            </a:r>
            <a:endParaRPr sz="1800">
              <a:solidFill>
                <a:schemeClr val="dk2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Mrs Richardson- </a:t>
            </a:r>
            <a:r>
              <a:rPr lang="en" sz="1800">
                <a:solidFill>
                  <a:schemeClr val="dk2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Deputy Designated Safeguarding Lead </a:t>
            </a:r>
            <a:endParaRPr sz="1800">
              <a:solidFill>
                <a:schemeClr val="dk2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GB J"/>
                <a:ea typeface="Playwrite GB J"/>
                <a:cs typeface="Playwrite GB J"/>
                <a:sym typeface="Playwrite GB J"/>
              </a:rPr>
              <a:t>Mrs Sally Poole-Deputy Designated Safeguarding Lead </a:t>
            </a:r>
            <a:endParaRPr sz="1800">
              <a:solidFill>
                <a:schemeClr val="dk2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  <p:pic>
        <p:nvPicPr>
          <p:cNvPr id="129" name="Google Shape;129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01825" y="445020"/>
            <a:ext cx="2341850" cy="2539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