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5143500" cx="9144000"/>
  <p:notesSz cx="6858000" cy="9144000"/>
  <p:embeddedFontLst>
    <p:embeddedFont>
      <p:font typeface="Playwrite GB S"/>
      <p:regular r:id="rId22"/>
      <p:italic r:id="rId23"/>
    </p:embeddedFont>
    <p:embeddedFont>
      <p:font typeface="Playwrite GB J"/>
      <p:regular r:id="rId24"/>
      <p:italic r:id="rId25"/>
    </p:embeddedFont>
    <p:embeddedFont>
      <p:font typeface="Playwrite DE Grund"/>
      <p:regular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PlaywriteGBS-regular.fntdata"/><Relationship Id="rId21" Type="http://schemas.openxmlformats.org/officeDocument/2006/relationships/slide" Target="slides/slide16.xml"/><Relationship Id="rId24" Type="http://schemas.openxmlformats.org/officeDocument/2006/relationships/font" Target="fonts/PlaywriteGBJ-regular.fntdata"/><Relationship Id="rId23" Type="http://schemas.openxmlformats.org/officeDocument/2006/relationships/font" Target="fonts/PlaywriteGBS-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PlaywriteDEGrund-regular.fntdata"/><Relationship Id="rId25" Type="http://schemas.openxmlformats.org/officeDocument/2006/relationships/font" Target="fonts/PlaywriteGBJ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fe8f538922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fe8f538922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7fc4c693b8_1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7fc4c693b8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7fc4c693b8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7fc4c693b8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fe8f538922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2fe8f538922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fe8f538922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2fe8f538922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fe8f538922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2fe8f538922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fe8f538922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2fe8f538922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fe8f538922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2fe8f538922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7af40ec55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7af40ec55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fe8f538922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fe8f538922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fe8f538922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2fe8f538922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fe8f538922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2fe8f538922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fe8f538922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2fe8f538922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2fe8f538922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2fe8f538922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7fc4c693b8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7fc4c693b8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gif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gif"/><Relationship Id="rId4" Type="http://schemas.openxmlformats.org/officeDocument/2006/relationships/image" Target="../media/image2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303225"/>
            <a:ext cx="8520600" cy="98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DE Grund"/>
                <a:ea typeface="Playwrite DE Grund"/>
                <a:cs typeface="Playwrite DE Grund"/>
                <a:sym typeface="Playwrite DE Grund"/>
              </a:rPr>
              <a:t>Welcome to Year 1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3858975"/>
            <a:ext cx="8520600" cy="106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40"/>
              <a:buNone/>
            </a:pPr>
            <a:r>
              <a:rPr lang="en" sz="1920">
                <a:latin typeface="Playwrite DE Grund"/>
                <a:ea typeface="Playwrite DE Grund"/>
                <a:cs typeface="Playwrite DE Grund"/>
                <a:sym typeface="Playwrite DE Grund"/>
              </a:rPr>
              <a:t>Miss Deamer</a:t>
            </a:r>
            <a:endParaRPr sz="1920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40"/>
              <a:buNone/>
            </a:pPr>
            <a:r>
              <a:rPr lang="en" sz="1920">
                <a:latin typeface="Playwrite DE Grund"/>
                <a:ea typeface="Playwrite DE Grund"/>
                <a:cs typeface="Playwrite DE Grund"/>
                <a:sym typeface="Playwrite DE Grund"/>
              </a:rPr>
              <a:t>Mrs Quinton</a:t>
            </a:r>
            <a:endParaRPr sz="1920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40"/>
              <a:buNone/>
            </a:pPr>
            <a:r>
              <a:rPr lang="en" sz="1920">
                <a:latin typeface="Playwrite DE Grund"/>
                <a:ea typeface="Playwrite DE Grund"/>
                <a:cs typeface="Playwrite DE Grund"/>
                <a:sym typeface="Playwrite DE Grund"/>
              </a:rPr>
              <a:t>Miss Rumsey</a:t>
            </a:r>
            <a:endParaRPr sz="1920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40"/>
              <a:buNone/>
            </a:pPr>
            <a:r>
              <a:rPr lang="en" sz="1920">
                <a:latin typeface="Playwrite DE Grund"/>
                <a:ea typeface="Playwrite DE Grund"/>
                <a:cs typeface="Playwrite DE Grund"/>
                <a:sym typeface="Playwrite DE Grund"/>
              </a:rPr>
              <a:t>Mrs Speed</a:t>
            </a:r>
            <a:endParaRPr sz="1920"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47950" y="1439550"/>
            <a:ext cx="2248100" cy="226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Playwrite DE Grund"/>
                <a:ea typeface="Playwrite DE Grund"/>
                <a:cs typeface="Playwrite DE Grund"/>
                <a:sym typeface="Playwrite DE Grund"/>
              </a:rPr>
              <a:t>What do you need for Year 1</a:t>
            </a:r>
            <a:endParaRPr u="sng"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291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74817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2303"/>
              <a:buFont typeface="Playwrite DE Grund"/>
              <a:buChar char="●"/>
            </a:pPr>
            <a:r>
              <a:rPr lang="en" sz="2302">
                <a:latin typeface="Playwrite DE Grund"/>
                <a:ea typeface="Playwrite DE Grund"/>
                <a:cs typeface="Playwrite DE Grund"/>
                <a:sym typeface="Playwrite DE Grund"/>
              </a:rPr>
              <a:t>W</a:t>
            </a:r>
            <a:r>
              <a:rPr lang="en" sz="2302">
                <a:latin typeface="Playwrite DE Grund"/>
                <a:ea typeface="Playwrite DE Grund"/>
                <a:cs typeface="Playwrite DE Grund"/>
                <a:sym typeface="Playwrite DE Grund"/>
              </a:rPr>
              <a:t>ater bottle</a:t>
            </a:r>
            <a:endParaRPr sz="2302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-374817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2303"/>
              <a:buFont typeface="Playwrite DE Grund"/>
              <a:buChar char="●"/>
            </a:pPr>
            <a:r>
              <a:rPr lang="en" sz="2302">
                <a:latin typeface="Playwrite DE Grund"/>
                <a:ea typeface="Playwrite DE Grund"/>
                <a:cs typeface="Playwrite DE Grund"/>
                <a:sym typeface="Playwrite DE Grund"/>
              </a:rPr>
              <a:t>Named clothing</a:t>
            </a:r>
            <a:endParaRPr sz="2302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-374817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2303"/>
              <a:buFont typeface="Playwrite DE Grund"/>
              <a:buChar char="●"/>
            </a:pPr>
            <a:r>
              <a:rPr lang="en" sz="2302">
                <a:latin typeface="Playwrite DE Grund"/>
                <a:ea typeface="Playwrite DE Grund"/>
                <a:cs typeface="Playwrite DE Grund"/>
                <a:sym typeface="Playwrite DE Grund"/>
              </a:rPr>
              <a:t>OPAL- need wellies and rain clothes- out in all weather!</a:t>
            </a:r>
            <a:endParaRPr sz="2302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-374817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2303"/>
              <a:buFont typeface="Playwrite DE Grund"/>
              <a:buChar char="●"/>
            </a:pPr>
            <a:r>
              <a:rPr lang="en" sz="2302">
                <a:latin typeface="Playwrite DE Grund"/>
                <a:ea typeface="Playwrite DE Grund"/>
                <a:cs typeface="Playwrite DE Grund"/>
                <a:sym typeface="Playwrite DE Grund"/>
              </a:rPr>
              <a:t>Uniform reminder</a:t>
            </a:r>
            <a:endParaRPr sz="2302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-374817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2303"/>
              <a:buFont typeface="Playwrite DE Grund"/>
              <a:buChar char="●"/>
            </a:pPr>
            <a:r>
              <a:rPr lang="en" sz="2302">
                <a:latin typeface="Playwrite DE Grund"/>
                <a:ea typeface="Playwrite DE Grund"/>
                <a:cs typeface="Playwrite DE Grund"/>
                <a:sym typeface="Playwrite DE Grund"/>
              </a:rPr>
              <a:t>Reading books in everyday</a:t>
            </a:r>
            <a:endParaRPr sz="2302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-374817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2303"/>
              <a:buFont typeface="Playwrite DE Grund"/>
              <a:buChar char="●"/>
            </a:pPr>
            <a:r>
              <a:rPr lang="en" sz="2302">
                <a:latin typeface="Playwrite DE Grund"/>
                <a:ea typeface="Playwrite DE Grund"/>
                <a:cs typeface="Playwrite DE Grund"/>
                <a:sym typeface="Playwrite DE Grund"/>
              </a:rPr>
              <a:t>Hair up if long </a:t>
            </a:r>
            <a:endParaRPr sz="2302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275"/>
              <a:buNone/>
            </a:pPr>
            <a:r>
              <a:t/>
            </a:r>
            <a:endParaRPr sz="650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275"/>
              <a:buNone/>
            </a:pPr>
            <a:r>
              <a:t/>
            </a:r>
            <a:endParaRPr sz="650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275"/>
              <a:buNone/>
            </a:pPr>
            <a:r>
              <a:t/>
            </a:r>
            <a:endParaRPr sz="650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275"/>
              <a:buNone/>
            </a:pPr>
            <a:r>
              <a:t/>
            </a:r>
            <a:endParaRPr sz="650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275"/>
              <a:buNone/>
            </a:pPr>
            <a:r>
              <a:t/>
            </a:r>
            <a:endParaRPr sz="650"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SzPts val="275"/>
              <a:buNone/>
            </a:pPr>
            <a:r>
              <a:t/>
            </a:r>
            <a:endParaRPr sz="650"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pic>
        <p:nvPicPr>
          <p:cNvPr descr="Checklist box with red marker pen (Provided by Getty Images)"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04680" y="2816849"/>
            <a:ext cx="2691226" cy="1795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5"/>
          <p:cNvPicPr preferRelativeResize="0"/>
          <p:nvPr/>
        </p:nvPicPr>
        <p:blipFill rotWithShape="1">
          <a:blip r:embed="rId3">
            <a:alphaModFix/>
          </a:blip>
          <a:srcRect b="0" l="0" r="43842" t="0"/>
          <a:stretch/>
        </p:blipFill>
        <p:spPr>
          <a:xfrm>
            <a:off x="342175" y="143800"/>
            <a:ext cx="3174876" cy="4828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143800"/>
            <a:ext cx="4142050" cy="36600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70" name="Google Shape;70;p15"/>
          <p:cNvSpPr txBox="1"/>
          <p:nvPr/>
        </p:nvSpPr>
        <p:spPr>
          <a:xfrm>
            <a:off x="4572000" y="3803800"/>
            <a:ext cx="4304700" cy="13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latin typeface="Playwrite GB J"/>
                <a:ea typeface="Playwrite GB J"/>
                <a:cs typeface="Playwrite GB J"/>
                <a:sym typeface="Playwrite GB J"/>
              </a:rPr>
              <a:t>Hair longer than shoulder length must be tied back everyday.</a:t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latin typeface="Playwrite GB J"/>
                <a:ea typeface="Playwrite GB J"/>
                <a:cs typeface="Playwrite GB J"/>
                <a:sym typeface="Playwrite GB J"/>
              </a:rPr>
              <a:t>Uniforms must not be mix and matched For example green jumpers must not be worn with black bottoms.</a:t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DE Grund"/>
                <a:ea typeface="Playwrite DE Grund"/>
                <a:cs typeface="Playwrite DE Grund"/>
                <a:sym typeface="Playwrite DE Grund"/>
              </a:rPr>
              <a:t>Google Classroom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1152475"/>
            <a:ext cx="7061100" cy="291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 lnSpcReduction="20000"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41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descr="a colorful striped background with the words `` please stand by '' written on it . (Provided by Tenor)"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3937" y="1476549"/>
            <a:ext cx="3479164" cy="2591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Playwrite DE Grund"/>
                <a:ea typeface="Playwrite DE Grund"/>
                <a:cs typeface="Playwrite DE Grund"/>
                <a:sym typeface="Playwrite DE Grund"/>
              </a:rPr>
              <a:t>PE days</a:t>
            </a:r>
            <a:endParaRPr u="sng"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sp>
        <p:nvSpPr>
          <p:cNvPr id="83" name="Google Shape;83;p17"/>
          <p:cNvSpPr txBox="1"/>
          <p:nvPr/>
        </p:nvSpPr>
        <p:spPr>
          <a:xfrm>
            <a:off x="905350" y="1623975"/>
            <a:ext cx="5330100" cy="23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PE days: Monday and Friday.</a:t>
            </a:r>
            <a:endParaRPr sz="21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Activewear</a:t>
            </a:r>
            <a:r>
              <a:rPr lang="en" sz="21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 to be worn on these days.</a:t>
            </a:r>
            <a:endParaRPr sz="21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pic>
        <p:nvPicPr>
          <p:cNvPr id="84" name="Google Shape;84;p17" title="P.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36350" y="0"/>
            <a:ext cx="1496051" cy="2244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DE Grund"/>
                <a:ea typeface="Playwrite DE Grund"/>
                <a:cs typeface="Playwrite DE Grund"/>
                <a:sym typeface="Playwrite DE Grund"/>
              </a:rPr>
              <a:t>School Rules 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pic>
        <p:nvPicPr>
          <p:cNvPr id="90" name="Google Shape;9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77800" y="190575"/>
            <a:ext cx="5794601" cy="461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DE Grund"/>
                <a:ea typeface="Playwrite DE Grund"/>
                <a:cs typeface="Playwrite DE Grund"/>
                <a:sym typeface="Playwrite DE Grund"/>
              </a:rPr>
              <a:t>Behaviour 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pic>
        <p:nvPicPr>
          <p:cNvPr id="96" name="Google Shape;9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84475" y="232162"/>
            <a:ext cx="5890525" cy="467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DE Grund"/>
                <a:ea typeface="Playwrite DE Grund"/>
                <a:cs typeface="Playwrite DE Grund"/>
                <a:sym typeface="Playwrite DE Grund"/>
              </a:rPr>
              <a:t>Values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pic>
        <p:nvPicPr>
          <p:cNvPr id="102" name="Google Shape;10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22675" y="855100"/>
            <a:ext cx="4712107" cy="3820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DE Grund"/>
                <a:ea typeface="Playwrite DE Grund"/>
                <a:cs typeface="Playwrite DE Grund"/>
                <a:sym typeface="Playwrite DE Grund"/>
              </a:rPr>
              <a:t>What will your child be learning?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sp>
        <p:nvSpPr>
          <p:cNvPr id="108" name="Google Shape;108;p21"/>
          <p:cNvSpPr txBox="1"/>
          <p:nvPr/>
        </p:nvSpPr>
        <p:spPr>
          <a:xfrm>
            <a:off x="854425" y="1335375"/>
            <a:ext cx="6043200" cy="256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09" name="Google Shape;10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2798" y="1167800"/>
            <a:ext cx="7058401" cy="3614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DE Grund"/>
                <a:ea typeface="Playwrite DE Grund"/>
                <a:cs typeface="Playwrite DE Grund"/>
                <a:sym typeface="Playwrite DE Grund"/>
              </a:rPr>
              <a:t>Timetable for this term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pic>
        <p:nvPicPr>
          <p:cNvPr id="115" name="Google Shape;115;p22"/>
          <p:cNvPicPr preferRelativeResize="0"/>
          <p:nvPr/>
        </p:nvPicPr>
        <p:blipFill rotWithShape="1">
          <a:blip r:embed="rId3">
            <a:alphaModFix/>
          </a:blip>
          <a:srcRect b="20506" l="3708" r="48186" t="30399"/>
          <a:stretch/>
        </p:blipFill>
        <p:spPr>
          <a:xfrm>
            <a:off x="1553125" y="1017726"/>
            <a:ext cx="5898758" cy="3762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DE Grund"/>
                <a:ea typeface="Playwrite DE Grund"/>
                <a:cs typeface="Playwrite DE Grund"/>
                <a:sym typeface="Playwrite DE Grund"/>
              </a:rPr>
              <a:t>What can you do to support your child?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sp>
        <p:nvSpPr>
          <p:cNvPr id="121" name="Google Shape;121;p23"/>
          <p:cNvSpPr txBox="1"/>
          <p:nvPr/>
        </p:nvSpPr>
        <p:spPr>
          <a:xfrm>
            <a:off x="311700" y="1017725"/>
            <a:ext cx="6774300" cy="412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Attendance 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Punctuality 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Reading every night-with your child and to your child. 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Ensure your child brings their book to school everyday, books are changed Monday and Friday. Please write in your child’s reading record when they read to you. 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pic>
        <p:nvPicPr>
          <p:cNvPr descr="a cartoon drawing of a woman reading a book to her baby (Provided by Tenor)" id="122" name="Google Shape;12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42788" y="2779817"/>
            <a:ext cx="1470826" cy="1437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ext sign showing Attendance. Conceptual photo Going regularly Being present at place or event Number of people (Provided by Getty Images)" id="123" name="Google Shape;123;p23"/>
          <p:cNvPicPr preferRelativeResize="0"/>
          <p:nvPr/>
        </p:nvPicPr>
        <p:blipFill rotWithShape="1">
          <a:blip r:embed="rId4">
            <a:alphaModFix/>
          </a:blip>
          <a:srcRect b="0" l="19556" r="23560" t="8650"/>
          <a:stretch/>
        </p:blipFill>
        <p:spPr>
          <a:xfrm>
            <a:off x="7388350" y="654624"/>
            <a:ext cx="1625277" cy="1739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DE Grund"/>
                <a:ea typeface="Playwrite DE Grund"/>
                <a:cs typeface="Playwrite DE Grund"/>
                <a:sym typeface="Playwrite DE Grund"/>
              </a:rPr>
              <a:t>E-safety KS1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• Children must not publish images of other pupils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• Please ensure your child is using their device under your supervision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• Minimum ages for Instagram (13+), WhatsApp (16+), Facebook (13+),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Snapchat (13+)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• We will contact you if we suspect a pupil is misusing their device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• Talk about your child’s eSafety with them so they know they can come to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you or any school adult with problems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• It is important that pupils feel safe to discuss worries and that they will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not lose access to their device if they do make a mistake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pic>
        <p:nvPicPr>
          <p:cNvPr descr="Safety First Sign illustration (Provided by Getty Images)" id="130" name="Google Shape;13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01025" y="70876"/>
            <a:ext cx="1533501" cy="153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DE Grund"/>
                <a:ea typeface="Playwrite DE Grund"/>
                <a:cs typeface="Playwrite DE Grund"/>
                <a:sym typeface="Playwrite DE Grund"/>
              </a:rPr>
              <a:t>How will we communicate with you?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" sz="19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Arbor - </a:t>
            </a:r>
            <a:r>
              <a:rPr lang="en" sz="19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Key communications (e.g. </a:t>
            </a:r>
            <a:r>
              <a:rPr i="1" lang="en" sz="19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daily messages, letters</a:t>
            </a:r>
            <a:r>
              <a:rPr lang="en" sz="19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) and is also how you will make any necessary payments to the school. </a:t>
            </a:r>
            <a:endParaRPr sz="9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" sz="19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Social Media </a:t>
            </a:r>
            <a:r>
              <a:rPr lang="en" sz="19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– Like and follow Hollybush Primary School on Facebook and Instagram</a:t>
            </a:r>
            <a:endParaRPr sz="9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" sz="19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Newsletter</a:t>
            </a:r>
            <a:r>
              <a:rPr lang="en" sz="19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 – The Hollybush Bulletin emailed home fortnightly </a:t>
            </a:r>
            <a:endParaRPr sz="9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1" sz="19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" sz="17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We will be available to speak to you before/ after school but please be aware this is often a busy time. We are always happy to call or email you or arrange a suitable time for a meeting (face to face or via phone call).</a:t>
            </a:r>
            <a:endParaRPr sz="17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17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concerns - direct to us, please don’t use social media </a:t>
            </a:r>
            <a:endParaRPr sz="17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Make sure we have up to date contact details 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6"/>
          <p:cNvSpPr txBox="1"/>
          <p:nvPr>
            <p:ph type="title"/>
          </p:nvPr>
        </p:nvSpPr>
        <p:spPr>
          <a:xfrm>
            <a:off x="252225" y="940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Playwrite DE Grund"/>
                <a:ea typeface="Playwrite DE Grund"/>
                <a:cs typeface="Playwrite DE Grund"/>
                <a:sym typeface="Playwrite DE Grund"/>
              </a:rPr>
              <a:t>Other information</a:t>
            </a:r>
            <a:endParaRPr u="sng"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sp>
        <p:nvSpPr>
          <p:cNvPr id="142" name="Google Shape;142;p26"/>
          <p:cNvSpPr txBox="1"/>
          <p:nvPr/>
        </p:nvSpPr>
        <p:spPr>
          <a:xfrm>
            <a:off x="150000" y="70305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Cinema: Thursday 27th November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More to be </a:t>
            </a: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confirmed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Tales Together 8:40am to 9am: 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Friday 24th October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Friday 19th December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Friday 13th February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Friday 27th March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Friday 22nd May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Friday 17 July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Phonic test- June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Phonics play and learn- will be </a:t>
            </a: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released</a:t>
            </a: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 soon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DE Grund"/>
                <a:ea typeface="Playwrite DE Grund"/>
                <a:cs typeface="Playwrite DE Grund"/>
                <a:sym typeface="Playwrite DE Grund"/>
              </a:rPr>
              <a:t>Safeguarding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sp>
        <p:nvSpPr>
          <p:cNvPr id="148" name="Google Shape;148;p27"/>
          <p:cNvSpPr txBox="1"/>
          <p:nvPr/>
        </p:nvSpPr>
        <p:spPr>
          <a:xfrm>
            <a:off x="90525" y="1077900"/>
            <a:ext cx="8844000" cy="310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Safeguarding is </a:t>
            </a: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everyone's</a:t>
            </a: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 responsibility. 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Mr Fisher- Designated Safeguarding Lead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Mrs Cracknell- Deputy Designated Safeguarding Lead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Miss Borgeat- </a:t>
            </a: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Deputy Designated Safeguarding Lead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Mrs Richardson- </a:t>
            </a: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Deputy Designated Safeguarding Lead 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Mrs Sally Poole-Deputy Designated Safeguarding Lead </a:t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pic>
        <p:nvPicPr>
          <p:cNvPr id="149" name="Google Shape;14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1825" y="445020"/>
            <a:ext cx="2341850" cy="253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/>
          <p:nvPr/>
        </p:nvSpPr>
        <p:spPr>
          <a:xfrm>
            <a:off x="1815300" y="1130725"/>
            <a:ext cx="58080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Any </a:t>
            </a:r>
            <a:r>
              <a:rPr lang="en" sz="20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questions? </a:t>
            </a:r>
            <a:endParaRPr sz="20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If so please feel free to come and see me anytime or email admin  </a:t>
            </a:r>
            <a:endParaRPr sz="20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pic>
        <p:nvPicPr>
          <p:cNvPr descr="Questions Busniess concept 12 (Provided by Getty Images)" id="155" name="Google Shape;15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14625" y="2330550"/>
            <a:ext cx="3609380" cy="2645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