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5143500" cx="9144000"/>
  <p:notesSz cx="6858000" cy="9144000"/>
  <p:embeddedFontLst>
    <p:embeddedFont>
      <p:font typeface="Playwrite GB J"/>
      <p:regular r:id="rId21"/>
      <p: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font" Target="fonts/PlaywriteGBJ-italic.fntdata"/><Relationship Id="rId10" Type="http://schemas.openxmlformats.org/officeDocument/2006/relationships/slide" Target="slides/slide5.xml"/><Relationship Id="rId21" Type="http://schemas.openxmlformats.org/officeDocument/2006/relationships/font" Target="fonts/PlaywriteGBJ-regular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fe8f538922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fe8f538922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7abd72509f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7abd72509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fe8f538922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fe8f538922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fe8f538922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fe8f538922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fe8f538922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fe8f538922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fe8f538922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fe8f53892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7af40ec55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7af40ec55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7d94f0ec6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7d94f0ec6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fe8f538922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fe8f538922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fe8f538922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fe8f538922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fe8f538922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2fe8f538922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fe8f538922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2fe8f538922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2fe8f538922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2fe8f538922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fe8f538922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2fe8f538922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303225"/>
            <a:ext cx="8520600" cy="98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Welcome to Year 5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395450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Mrs Ahmed and Mrs Botterman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7950" y="1439550"/>
            <a:ext cx="2248100" cy="226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1339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do you need for Year 5</a:t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94675" y="221225"/>
            <a:ext cx="7061100" cy="470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410"/>
          </a:p>
          <a:p>
            <a:pPr indent="-349417" lvl="0" marL="457200" rtl="0" algn="l">
              <a:spcBef>
                <a:spcPts val="1200"/>
              </a:spcBef>
              <a:spcAft>
                <a:spcPts val="0"/>
              </a:spcAft>
              <a:buSzPct val="100000"/>
              <a:buChar char="●"/>
            </a:pPr>
            <a:r>
              <a:rPr lang="en" sz="7610"/>
              <a:t>Water bottle</a:t>
            </a:r>
            <a:endParaRPr sz="7610"/>
          </a:p>
          <a:p>
            <a:pPr indent="-3494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7610"/>
              <a:t>Named clothing</a:t>
            </a:r>
            <a:endParaRPr sz="7610"/>
          </a:p>
          <a:p>
            <a:pPr indent="-3494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7610"/>
              <a:t>OPAL- need wellies and rain clothes- out in all weather! The children need to change when they come in if they are </a:t>
            </a:r>
            <a:r>
              <a:rPr lang="en" sz="7610"/>
              <a:t>covered</a:t>
            </a:r>
            <a:r>
              <a:rPr lang="en" sz="7610"/>
              <a:t> in mud or are too wet. (we don’t have facilities to dry clothes)</a:t>
            </a:r>
            <a:endParaRPr sz="7610"/>
          </a:p>
          <a:p>
            <a:pPr indent="-3494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7610"/>
              <a:t>Uniform reminder - check the school website. We will send </a:t>
            </a:r>
            <a:r>
              <a:rPr lang="en" sz="7610"/>
              <a:t>children</a:t>
            </a:r>
            <a:r>
              <a:rPr lang="en" sz="7610"/>
              <a:t> to the office for spare items of school uniform if what they are wearing is not appropriate.</a:t>
            </a:r>
            <a:endParaRPr sz="7610"/>
          </a:p>
          <a:p>
            <a:pPr indent="-3494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7610"/>
              <a:t>Hair bands - hair below shoulder </a:t>
            </a:r>
            <a:r>
              <a:rPr lang="en" sz="7610"/>
              <a:t>length</a:t>
            </a:r>
            <a:r>
              <a:rPr lang="en" sz="7610"/>
              <a:t> must be tied back</a:t>
            </a:r>
            <a:endParaRPr sz="7610"/>
          </a:p>
          <a:p>
            <a:pPr indent="-3494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7610"/>
              <a:t>Children need to wear active wear  or PE kit for PE, which is on a Monday and Friday</a:t>
            </a:r>
            <a:endParaRPr sz="7610"/>
          </a:p>
          <a:p>
            <a:pPr indent="-3494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7610"/>
              <a:t>Children may bring in a pencil case which fits in their drawer and has no attachments.</a:t>
            </a:r>
            <a:endParaRPr sz="761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720">
                <a:latin typeface="Playwrite GB J"/>
                <a:ea typeface="Playwrite GB J"/>
                <a:cs typeface="Playwrite GB J"/>
                <a:sym typeface="Playwrite GB J"/>
              </a:rPr>
              <a:t>Google Classroom</a:t>
            </a:r>
            <a:endParaRPr b="1"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Google classroom logins are the same as their login details for the chromebooks at school</a:t>
            </a:r>
            <a:endParaRPr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These details will be stuck on the back of their reading record books by next week</a:t>
            </a:r>
            <a:endParaRPr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Homework will be set via google classroom weekly - spellings</a:t>
            </a:r>
            <a:endParaRPr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720">
                <a:latin typeface="Playwrite GB J"/>
                <a:ea typeface="Playwrite GB J"/>
                <a:cs typeface="Playwrite GB J"/>
                <a:sym typeface="Playwrite GB J"/>
              </a:rPr>
              <a:t>School Rules </a:t>
            </a:r>
            <a:endParaRPr b="1"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55575" y="503600"/>
            <a:ext cx="5378900" cy="4285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720">
                <a:latin typeface="Playwrite GB J"/>
                <a:ea typeface="Playwrite GB J"/>
                <a:cs typeface="Playwrite GB J"/>
                <a:sym typeface="Playwrite GB J"/>
              </a:rPr>
              <a:t>Behaviour </a:t>
            </a:r>
            <a:endParaRPr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4875" y="362300"/>
            <a:ext cx="5635249" cy="4476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>
            <p:ph type="title"/>
          </p:nvPr>
        </p:nvSpPr>
        <p:spPr>
          <a:xfrm>
            <a:off x="311700" y="4243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720">
                <a:latin typeface="Playwrite GB J"/>
                <a:ea typeface="Playwrite GB J"/>
                <a:cs typeface="Playwrite GB J"/>
                <a:sym typeface="Playwrite GB J"/>
              </a:rPr>
              <a:t>Values</a:t>
            </a:r>
            <a:endParaRPr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274" y="397513"/>
            <a:ext cx="5362624" cy="4348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/>
          <p:nvPr>
            <p:ph type="title"/>
          </p:nvPr>
        </p:nvSpPr>
        <p:spPr>
          <a:xfrm>
            <a:off x="97525" y="1952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720">
                <a:latin typeface="Playwrite GB J"/>
                <a:ea typeface="Playwrite GB J"/>
                <a:cs typeface="Playwrite GB J"/>
                <a:sym typeface="Playwrite GB J"/>
              </a:rPr>
              <a:t>What will your child be learning?</a:t>
            </a:r>
            <a:endParaRPr b="1"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92" name="Google Shape;9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525" y="1017725"/>
            <a:ext cx="8839201" cy="3779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/>
          <p:nvPr>
            <p:ph type="title"/>
          </p:nvPr>
        </p:nvSpPr>
        <p:spPr>
          <a:xfrm>
            <a:off x="201975" y="1158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720">
                <a:latin typeface="Playwrite GB J"/>
                <a:ea typeface="Playwrite GB J"/>
                <a:cs typeface="Playwrite GB J"/>
                <a:sym typeface="Playwrite GB J"/>
              </a:rPr>
              <a:t>Timetable for this term</a:t>
            </a:r>
            <a:endParaRPr b="1"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98" name="Google Shape;9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67675" y="818425"/>
            <a:ext cx="5808658" cy="4150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720">
                <a:latin typeface="Playwrite GB J"/>
                <a:ea typeface="Playwrite GB J"/>
                <a:cs typeface="Playwrite GB J"/>
                <a:sym typeface="Playwrite GB J"/>
              </a:rPr>
              <a:t>Homework</a:t>
            </a:r>
            <a:endParaRPr b="1"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104" name="Google Shape;104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Ten spellings are given weekly from the common exception word list year 5 &amp; 6.</a:t>
            </a:r>
            <a:endParaRPr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If this is too many for your child please let us know the amount that they would feel more comfortable with. </a:t>
            </a:r>
            <a:endParaRPr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2"/>
          <p:cNvSpPr txBox="1"/>
          <p:nvPr>
            <p:ph type="title"/>
          </p:nvPr>
        </p:nvSpPr>
        <p:spPr>
          <a:xfrm>
            <a:off x="141375" y="2520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220">
                <a:latin typeface="Playwrite GB J"/>
                <a:ea typeface="Playwrite GB J"/>
                <a:cs typeface="Playwrite GB J"/>
                <a:sym typeface="Playwrite GB J"/>
              </a:rPr>
              <a:t>What can you do to support your child?</a:t>
            </a:r>
            <a:endParaRPr b="1" sz="32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110" name="Google Shape;110;p22"/>
          <p:cNvSpPr txBox="1"/>
          <p:nvPr/>
        </p:nvSpPr>
        <p:spPr>
          <a:xfrm>
            <a:off x="387975" y="1261300"/>
            <a:ext cx="8274000" cy="29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Spelling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Reading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TTRS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Attendance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Punctuality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Timings of the day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Avoid late night games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Unhealthy snacks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In bed on time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Breakfast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720">
                <a:latin typeface="Playwrite GB J"/>
                <a:ea typeface="Playwrite GB J"/>
                <a:cs typeface="Playwrite GB J"/>
                <a:sym typeface="Playwrite GB J"/>
              </a:rPr>
              <a:t>E-safety KS1/ </a:t>
            </a:r>
            <a:r>
              <a:rPr b="1" lang="en" sz="3720">
                <a:highlight>
                  <a:schemeClr val="accent6"/>
                </a:highlight>
                <a:latin typeface="Playwrite GB J"/>
                <a:ea typeface="Playwrite GB J"/>
                <a:cs typeface="Playwrite GB J"/>
                <a:sym typeface="Playwrite GB J"/>
              </a:rPr>
              <a:t>KS2</a:t>
            </a:r>
            <a:r>
              <a:rPr b="1" lang="en" sz="3720">
                <a:latin typeface="Playwrite GB J"/>
                <a:ea typeface="Playwrite GB J"/>
                <a:cs typeface="Playwrite GB J"/>
                <a:sym typeface="Playwrite GB J"/>
              </a:rPr>
              <a:t> </a:t>
            </a:r>
            <a:endParaRPr b="1"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• Children must not publish images of other pupils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• Please ensure your child is using their device under your supervision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• Minimum ages for Instagram (13+), WhatsApp (16+), Facebook (13+),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Snapchat (13+)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• We will contact you if we suspect a pupil is misusing their device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• Talk about your child’s eSafety with them so they know they can come to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you or any school adult with problems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• It is important that pupils feel safe to discuss worries and that they will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not lose access to their device if they do make a mistake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/>
          <p:nvPr>
            <p:ph type="title"/>
          </p:nvPr>
        </p:nvSpPr>
        <p:spPr>
          <a:xfrm>
            <a:off x="164100" y="3087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520">
                <a:latin typeface="Playwrite GB J"/>
                <a:ea typeface="Playwrite GB J"/>
                <a:cs typeface="Playwrite GB J"/>
                <a:sym typeface="Playwrite GB J"/>
              </a:rPr>
              <a:t>How will we communicate with you?</a:t>
            </a:r>
            <a:endParaRPr b="1" sz="35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122" name="Google Shape;122;p24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laywrite GB J"/>
              <a:buChar char="●"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Arbor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laywrite GB J"/>
              <a:buChar char="●"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Social media -facebook and instagram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laywrite GB J"/>
              <a:buChar char="●"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Phone calls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laywrite GB J"/>
              <a:buChar char="●"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Newsletter (fortnightly)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laywrite GB J"/>
              <a:buChar char="●"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Website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Are your </a:t>
            </a: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contact</a:t>
            </a: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 details up to date?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/>
          <p:nvPr>
            <p:ph type="title"/>
          </p:nvPr>
        </p:nvSpPr>
        <p:spPr>
          <a:xfrm>
            <a:off x="252225" y="2633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720">
                <a:latin typeface="Playwrite GB J"/>
                <a:ea typeface="Playwrite GB J"/>
                <a:cs typeface="Playwrite GB J"/>
                <a:sym typeface="Playwrite GB J"/>
              </a:rPr>
              <a:t>Other information</a:t>
            </a:r>
            <a:endParaRPr b="1"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128" name="Google Shape;128;p25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Trips</a:t>
            </a:r>
            <a:endParaRPr sz="21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Summative end of term tests</a:t>
            </a:r>
            <a:endParaRPr sz="21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Concerns - direct to us, please don’t use social media</a:t>
            </a:r>
            <a:endParaRPr sz="21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Email should go through admin and will be sent on</a:t>
            </a:r>
            <a:endParaRPr sz="21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(remember our working days are; Mrs Ahmed Monday-Wednesday, Mrs Botterman Thursday and Friday. We meet together after school on a Wednesday for the staff meeting and any other business. </a:t>
            </a:r>
            <a:endParaRPr sz="21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720">
                <a:latin typeface="Playwrite GB J"/>
                <a:ea typeface="Playwrite GB J"/>
                <a:cs typeface="Playwrite GB J"/>
                <a:sym typeface="Playwrite GB J"/>
              </a:rPr>
              <a:t>Safeguarding</a:t>
            </a:r>
            <a:endParaRPr b="1"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134" name="Google Shape;134;p26"/>
          <p:cNvSpPr txBox="1"/>
          <p:nvPr/>
        </p:nvSpPr>
        <p:spPr>
          <a:xfrm>
            <a:off x="90525" y="1077900"/>
            <a:ext cx="8844000" cy="310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Safeguarding is </a:t>
            </a: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everyone's</a:t>
            </a: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 responsibility.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Mr Fisher- Designated Safeguarding Lead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Mrs Cracknell- Deputy Designated Safeguarding Lead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Miss Borgeat- </a:t>
            </a: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Deputy Designated Safeguarding Lead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Mrs Richardson- </a:t>
            </a: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Deputy Designated Safeguarding Lead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Mrs Sally Poole-Deputy Designated Safeguarding Lead </a:t>
            </a:r>
            <a:endParaRPr sz="1800">
              <a:solidFill>
                <a:schemeClr val="dk1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35" name="Google Shape;13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49450" y="115749"/>
            <a:ext cx="2032675" cy="220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7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3720">
                <a:latin typeface="Playwrite GB J"/>
                <a:ea typeface="Playwrite GB J"/>
                <a:cs typeface="Playwrite GB J"/>
                <a:sym typeface="Playwrite GB J"/>
              </a:rPr>
              <a:t>Questions?</a:t>
            </a:r>
            <a:endParaRPr b="1" sz="37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