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Playwrite GB J"/>
      <p:regular r:id="rId22"/>
      <p:italic r:id="rId23"/>
    </p:embeddedFont>
    <p:embeddedFont>
      <p:font typeface="Playwrite DE Grund"/>
      <p:regular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font" Target="fonts/PlaywriteGBJ-regular.fntdata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24" Type="http://schemas.openxmlformats.org/officeDocument/2006/relationships/font" Target="fonts/PlaywriteDEGrund-regular.fntdata"/><Relationship Id="rId12" Type="http://schemas.openxmlformats.org/officeDocument/2006/relationships/slide" Target="slides/slide7.xml"/><Relationship Id="rId23" Type="http://schemas.openxmlformats.org/officeDocument/2006/relationships/font" Target="fonts/PlaywriteGBJ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fe8f53892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fe8f53892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7bc8bd6f41_2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7bc8bd6f41_2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7bc8bd6f41_2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7bc8bd6f41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fe8f53892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fe8f53892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fe8f53892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fe8f53892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fe8f53892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fe8f53892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fe8f53892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fe8f53892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fe8f53892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fe8f53892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7af40ec5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7af40ec5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fe8f538922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fe8f538922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fe8f538922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fe8f538922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fe8f538922_0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2fe8f538922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fe8f53892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2fe8f53892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fe8f538922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2fe8f538922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fe8f538922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2fe8f538922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03225"/>
            <a:ext cx="8520600" cy="98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Welcome to Year 4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395450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Ian Chandler, Jill Eley, Ossy Brown, Elliott Williams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950" y="1439550"/>
            <a:ext cx="2248100" cy="226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do you need for Year 4</a:t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70611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-3875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0010"/>
              <a:t>water bottle</a:t>
            </a:r>
            <a:endParaRPr sz="10010"/>
          </a:p>
          <a:p>
            <a:pPr indent="-3875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0010"/>
              <a:t>named clothing</a:t>
            </a:r>
            <a:endParaRPr sz="10010"/>
          </a:p>
          <a:p>
            <a:pPr indent="-3875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0010"/>
              <a:t>OPAL- need wellies and rain clothes- out in all weather!</a:t>
            </a:r>
            <a:endParaRPr sz="10010"/>
          </a:p>
          <a:p>
            <a:pPr indent="-3875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0010"/>
              <a:t>correct uniform</a:t>
            </a:r>
            <a:endParaRPr sz="10010"/>
          </a:p>
          <a:p>
            <a:pPr indent="-38751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0010"/>
              <a:t>h</a:t>
            </a:r>
            <a:r>
              <a:rPr lang="en" sz="10010"/>
              <a:t>air bands for long hair</a:t>
            </a:r>
            <a:endParaRPr sz="1001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425920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6600" y="1889899"/>
            <a:ext cx="3509650" cy="31012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9" name="Google Shape;69;p15"/>
          <p:cNvSpPr txBox="1"/>
          <p:nvPr/>
        </p:nvSpPr>
        <p:spPr>
          <a:xfrm>
            <a:off x="5771500" y="152400"/>
            <a:ext cx="3000000" cy="158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Playwrite GB J"/>
                <a:ea typeface="Playwrite GB J"/>
                <a:cs typeface="Playwrite GB J"/>
                <a:sym typeface="Playwrite GB J"/>
              </a:rPr>
              <a:t>Hair longer than shoulder length must be tied back everyday.</a:t>
            </a:r>
            <a:endParaRPr sz="13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Playwrite GB J"/>
                <a:ea typeface="Playwrite GB J"/>
                <a:cs typeface="Playwrite GB J"/>
                <a:sym typeface="Playwrite GB J"/>
              </a:rPr>
              <a:t>Uniforms must not be mix and matched For example green jumpers must not be worn with black bottoms.</a:t>
            </a:r>
            <a:endParaRPr sz="130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274325" y="2207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Google Classroom</a:t>
            </a:r>
            <a:endParaRPr/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3875" y="941950"/>
            <a:ext cx="6717800" cy="397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 days</a:t>
            </a:r>
            <a:endParaRPr/>
          </a:p>
        </p:txBody>
      </p:sp>
      <p:sp>
        <p:nvSpPr>
          <p:cNvPr id="81" name="Google Shape;81;p17"/>
          <p:cNvSpPr txBox="1"/>
          <p:nvPr/>
        </p:nvSpPr>
        <p:spPr>
          <a:xfrm>
            <a:off x="516600" y="1324925"/>
            <a:ext cx="2929800" cy="23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2"/>
                </a:solidFill>
              </a:rPr>
              <a:t>Thursday and Friday.  Please ensure the children have appropriate active wear on these days.</a:t>
            </a:r>
            <a:endParaRPr sz="2700">
              <a:solidFill>
                <a:schemeClr val="dk2"/>
              </a:solidFill>
            </a:endParaRPr>
          </a:p>
        </p:txBody>
      </p:sp>
      <p:pic>
        <p:nvPicPr>
          <p:cNvPr id="82" name="Google Shape;82;p17" title="P.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9153" y="167076"/>
            <a:ext cx="3216026" cy="4824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10925" y="1911975"/>
            <a:ext cx="2247400" cy="295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 Rules </a:t>
            </a:r>
            <a:endParaRPr/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7700" y="263200"/>
            <a:ext cx="5794601" cy="461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Behaviour </a:t>
            </a:r>
            <a:endParaRPr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9600" y="159525"/>
            <a:ext cx="5890525" cy="467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Values</a:t>
            </a:r>
            <a:endParaRPr/>
          </a:p>
        </p:txBody>
      </p:sp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45548" y="217250"/>
            <a:ext cx="5886749" cy="4773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will your child be learning?</a:t>
            </a:r>
            <a:endParaRPr/>
          </a:p>
        </p:txBody>
      </p:sp>
      <p:sp>
        <p:nvSpPr>
          <p:cNvPr id="107" name="Google Shape;107;p21"/>
          <p:cNvSpPr txBox="1"/>
          <p:nvPr/>
        </p:nvSpPr>
        <p:spPr>
          <a:xfrm>
            <a:off x="5150975" y="101850"/>
            <a:ext cx="3715500" cy="5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Long term planning overview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08" name="Google Shape;1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8839201" cy="333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Weekly timetable for this term</a:t>
            </a:r>
            <a:endParaRPr/>
          </a:p>
        </p:txBody>
      </p:sp>
      <p:pic>
        <p:nvPicPr>
          <p:cNvPr id="114" name="Google Shape;11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62550" y="1095375"/>
            <a:ext cx="5363886" cy="382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can you do to support your child?</a:t>
            </a:r>
            <a:endParaRPr/>
          </a:p>
        </p:txBody>
      </p:sp>
      <p:sp>
        <p:nvSpPr>
          <p:cNvPr id="120" name="Google Shape;120;p23"/>
          <p:cNvSpPr txBox="1"/>
          <p:nvPr/>
        </p:nvSpPr>
        <p:spPr>
          <a:xfrm>
            <a:off x="701650" y="1420250"/>
            <a:ext cx="6043200" cy="298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Spelling 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Reading 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TTRS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Attendance 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Punctuality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Encourage and support with homework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Limit time online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Good diet and plenty of sleep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Exercise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21" name="Google Shape;12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82725" y="1181200"/>
            <a:ext cx="3449574" cy="229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E-safety/online safety KS2 </a:t>
            </a:r>
            <a:endParaRPr/>
          </a:p>
        </p:txBody>
      </p:sp>
      <p:sp>
        <p:nvSpPr>
          <p:cNvPr id="127" name="Google Shape;127;p24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Children must not publish images of other pupils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Please ensure your child is using their device under your supervision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Minimum ages for Instagram (13+), WhatsApp (16+), Facebook (13+),</a:t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Snapchat (13+)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We will contact you if we suspect a pupil is misusing their device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Talk about your child’s eSafety with them so they know they can come to</a:t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you or any school adult with problems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It is important that pupils feel safe to discuss worries and that they will</a:t>
            </a:r>
            <a:endParaRPr sz="1800">
              <a:solidFill>
                <a:schemeClr val="dk2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not lose access to their device if they do make a mistake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Please monitor the time and content of your child’s online life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28" name="Google Shape;12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36413" y="125600"/>
            <a:ext cx="2962275" cy="1543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will we communicate with you?</a:t>
            </a:r>
            <a:endParaRPr/>
          </a:p>
        </p:txBody>
      </p:sp>
      <p:sp>
        <p:nvSpPr>
          <p:cNvPr id="134" name="Google Shape;134;p25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Arbor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Social media - facebook and instagram 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Phone calls, emails, texts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Newsletter (fortnightly)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Website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Face-to-face where possible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School reports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Parent consultations and Stepping Stones meeting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Please make sure we have up to date contact details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35" name="Google Shape;1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6025" y="1187975"/>
            <a:ext cx="3864549" cy="2019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Other information</a:t>
            </a:r>
            <a:endParaRPr/>
          </a:p>
        </p:txBody>
      </p:sp>
      <p:sp>
        <p:nvSpPr>
          <p:cNvPr id="141" name="Google Shape;141;p26"/>
          <p:cNvSpPr txBox="1"/>
          <p:nvPr/>
        </p:nvSpPr>
        <p:spPr>
          <a:xfrm>
            <a:off x="576475" y="1092850"/>
            <a:ext cx="42531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Autumn term trip to </a:t>
            </a:r>
            <a:r>
              <a:rPr b="1" lang="en" sz="1800">
                <a:solidFill>
                  <a:schemeClr val="dk2"/>
                </a:solidFill>
              </a:rPr>
              <a:t>Verulamium Museum on Thursday 16th October</a:t>
            </a:r>
            <a:endParaRPr b="1"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MTC - </a:t>
            </a:r>
            <a:r>
              <a:rPr lang="en" sz="1800">
                <a:solidFill>
                  <a:schemeClr val="dk2"/>
                </a:solidFill>
              </a:rPr>
              <a:t>Multiplication</a:t>
            </a:r>
            <a:r>
              <a:rPr lang="en" sz="1800">
                <a:solidFill>
                  <a:schemeClr val="dk2"/>
                </a:solidFill>
              </a:rPr>
              <a:t> Tables Check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The multiplication tables check (MTC) is statutory for all year 4 students in England*. It takes place annually in June, and helps to determine whether students can recall their times tables fluently.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c</a:t>
            </a:r>
            <a:r>
              <a:rPr lang="en" sz="1800">
                <a:solidFill>
                  <a:schemeClr val="dk2"/>
                </a:solidFill>
              </a:rPr>
              <a:t>oncerns - direct to us, please don’t use social media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42" name="Google Shape;14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59350" y="215988"/>
            <a:ext cx="3270150" cy="4711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Safeguarding</a:t>
            </a:r>
            <a:endParaRPr/>
          </a:p>
        </p:txBody>
      </p:sp>
      <p:sp>
        <p:nvSpPr>
          <p:cNvPr id="148" name="Google Shape;148;p27"/>
          <p:cNvSpPr txBox="1"/>
          <p:nvPr/>
        </p:nvSpPr>
        <p:spPr>
          <a:xfrm>
            <a:off x="90525" y="1077900"/>
            <a:ext cx="8844000" cy="31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Safeguarding is </a:t>
            </a:r>
            <a:r>
              <a:rPr lang="en" sz="1800">
                <a:solidFill>
                  <a:schemeClr val="dk2"/>
                </a:solidFill>
              </a:rPr>
              <a:t>everyone's</a:t>
            </a:r>
            <a:r>
              <a:rPr lang="en" sz="1800">
                <a:solidFill>
                  <a:schemeClr val="dk2"/>
                </a:solidFill>
              </a:rPr>
              <a:t> responsibility.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 Fisher - Designated Safeguarding Lead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Cracknell - Deputy Designated Safeguarding Lead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Miss Borgeat - </a:t>
            </a:r>
            <a:r>
              <a:rPr lang="en" sz="1800">
                <a:solidFill>
                  <a:schemeClr val="dk2"/>
                </a:solidFill>
              </a:rPr>
              <a:t>Deputy Designated Safeguarding Lead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Richardson - </a:t>
            </a:r>
            <a:r>
              <a:rPr lang="en" sz="1800">
                <a:solidFill>
                  <a:schemeClr val="dk2"/>
                </a:solidFill>
              </a:rPr>
              <a:t>Deputy Designated Safeguarding Lead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Sally Poole - Deputy Designated Safeguarding Lead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49" name="Google Shape;14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1825" y="445020"/>
            <a:ext cx="2341850" cy="253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/>
          <p:nvPr/>
        </p:nvSpPr>
        <p:spPr>
          <a:xfrm>
            <a:off x="1762699" y="1035585"/>
            <a:ext cx="5673600" cy="30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4800" u="none" cap="none" strike="noStrike">
                <a:solidFill>
                  <a:srgbClr val="000000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Thank you for coming!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4800" u="none" cap="none" strike="noStrike">
              <a:solidFill>
                <a:srgbClr val="000000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4800" u="none" cap="none" strike="noStrike">
                <a:solidFill>
                  <a:srgbClr val="000000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Any questions? </a:t>
            </a:r>
            <a:endParaRPr i="0" sz="4800" u="none" cap="none" strike="noStrike">
              <a:solidFill>
                <a:srgbClr val="000000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