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C1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4" d="100"/>
          <a:sy n="64" d="100"/>
        </p:scale>
        <p:origin x="133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C814-E35A-406F-A787-7D3D72B0DD71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58F5-F472-4308-A651-D541B29EC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3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858F5-F472-4308-A651-D541B29ECE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8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858F5-F472-4308-A651-D541B29ECEE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86215" y="6338316"/>
            <a:ext cx="558165" cy="520065"/>
          </a:xfrm>
          <a:custGeom>
            <a:avLst/>
            <a:gdLst/>
            <a:ahLst/>
            <a:cxnLst/>
            <a:rect l="l" t="t" r="r" b="b"/>
            <a:pathLst>
              <a:path w="558165" h="520065">
                <a:moveTo>
                  <a:pt x="557783" y="0"/>
                </a:moveTo>
                <a:lnTo>
                  <a:pt x="0" y="0"/>
                </a:lnTo>
                <a:lnTo>
                  <a:pt x="0" y="519684"/>
                </a:lnTo>
                <a:lnTo>
                  <a:pt x="557783" y="519684"/>
                </a:lnTo>
                <a:lnTo>
                  <a:pt x="557783" y="454723"/>
                </a:lnTo>
                <a:lnTo>
                  <a:pt x="84074" y="454723"/>
                </a:lnTo>
                <a:lnTo>
                  <a:pt x="84074" y="64960"/>
                </a:lnTo>
                <a:lnTo>
                  <a:pt x="557783" y="64960"/>
                </a:lnTo>
                <a:lnTo>
                  <a:pt x="557783" y="0"/>
                </a:lnTo>
                <a:close/>
              </a:path>
              <a:path w="558165" h="520065">
                <a:moveTo>
                  <a:pt x="557783" y="64960"/>
                </a:moveTo>
                <a:lnTo>
                  <a:pt x="84074" y="64960"/>
                </a:lnTo>
                <a:lnTo>
                  <a:pt x="473709" y="259842"/>
                </a:lnTo>
                <a:lnTo>
                  <a:pt x="84074" y="454723"/>
                </a:lnTo>
                <a:lnTo>
                  <a:pt x="557783" y="454723"/>
                </a:lnTo>
                <a:lnTo>
                  <a:pt x="557783" y="64960"/>
                </a:lnTo>
                <a:close/>
              </a:path>
            </a:pathLst>
          </a:custGeom>
          <a:solidFill>
            <a:srgbClr val="FFC000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70289" y="6403276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0" y="0"/>
                </a:moveTo>
                <a:lnTo>
                  <a:pt x="0" y="389763"/>
                </a:lnTo>
                <a:lnTo>
                  <a:pt x="389635" y="194881"/>
                </a:lnTo>
                <a:lnTo>
                  <a:pt x="0" y="0"/>
                </a:lnTo>
                <a:close/>
              </a:path>
            </a:pathLst>
          </a:custGeom>
          <a:solidFill>
            <a:srgbClr val="997300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70289" y="6403276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389635" y="194881"/>
                </a:moveTo>
                <a:lnTo>
                  <a:pt x="0" y="389763"/>
                </a:lnTo>
                <a:lnTo>
                  <a:pt x="0" y="0"/>
                </a:lnTo>
                <a:lnTo>
                  <a:pt x="389635" y="194881"/>
                </a:lnTo>
                <a:close/>
              </a:path>
            </a:pathLst>
          </a:custGeom>
          <a:ln w="12191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586215" y="6338316"/>
            <a:ext cx="558165" cy="520065"/>
          </a:xfrm>
          <a:custGeom>
            <a:avLst/>
            <a:gdLst/>
            <a:ahLst/>
            <a:cxnLst/>
            <a:rect l="l" t="t" r="r" b="b"/>
            <a:pathLst>
              <a:path w="558165" h="520065">
                <a:moveTo>
                  <a:pt x="0" y="519684"/>
                </a:moveTo>
                <a:lnTo>
                  <a:pt x="557783" y="519684"/>
                </a:lnTo>
                <a:lnTo>
                  <a:pt x="557783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0679" y="1218641"/>
            <a:ext cx="488264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634" y="1911222"/>
            <a:ext cx="7780731" cy="304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240513"/>
            <a:ext cx="9184006" cy="9119615"/>
            <a:chOff x="-39625" y="638556"/>
            <a:chExt cx="9184006" cy="9119615"/>
          </a:xfrm>
        </p:grpSpPr>
        <p:sp>
          <p:nvSpPr>
            <p:cNvPr id="3" name="object 3"/>
            <p:cNvSpPr/>
            <p:nvPr/>
          </p:nvSpPr>
          <p:spPr>
            <a:xfrm>
              <a:off x="8586216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70290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70290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6216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625" y="2918461"/>
              <a:ext cx="9144000" cy="68397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638556"/>
              <a:ext cx="780288" cy="841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5311" y="661415"/>
              <a:ext cx="4834128" cy="92201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5928AF-F192-4105-881F-A3E72D17C6CA}"/>
              </a:ext>
            </a:extLst>
          </p:cNvPr>
          <p:cNvSpPr txBox="1"/>
          <p:nvPr/>
        </p:nvSpPr>
        <p:spPr>
          <a:xfrm>
            <a:off x="1905000" y="685800"/>
            <a:ext cx="548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30C1E"/>
                </a:solidFill>
              </a:rPr>
              <a:t>Year 6 SATs 2025</a:t>
            </a:r>
            <a:endParaRPr lang="en-GB" sz="4800" dirty="0">
              <a:solidFill>
                <a:srgbClr val="E30C1E"/>
              </a:solidFill>
            </a:endParaRPr>
          </a:p>
        </p:txBody>
      </p:sp>
      <p:pic>
        <p:nvPicPr>
          <p:cNvPr id="1026" name="Picture 2" descr="https://lh7-rt.googleusercontent.com/slidesz/AGV_vUemaHNsv19Dtq-sdZhd0MaNzws2Xe_bbMGKWQknxLX01s2sBmKmIfmz2WYOSxxQNMrI6a69xs01FeKxnHZTHLQt28FWTDNFsvpdfs7ALUG3Frv_fTS84vqoPcA88N2Ltq3frMj_=nw?key=wQE9kARgI6pqzm3AUKTWWSn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45" y="751484"/>
            <a:ext cx="1328219" cy="15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419099"/>
            <a:ext cx="8305800" cy="6315395"/>
            <a:chOff x="832103" y="745236"/>
            <a:chExt cx="7281672" cy="536752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745236"/>
              <a:ext cx="7281672" cy="5367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803" y="838200"/>
              <a:ext cx="3468624" cy="1040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5827" y="1078992"/>
              <a:ext cx="3116579" cy="60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62985" y="764668"/>
              <a:ext cx="3350260" cy="923925"/>
            </a:xfrm>
            <a:custGeom>
              <a:avLst/>
              <a:gdLst/>
              <a:ahLst/>
              <a:cxnLst/>
              <a:rect l="l" t="t" r="r" b="b"/>
              <a:pathLst>
                <a:path w="3350260" h="923925">
                  <a:moveTo>
                    <a:pt x="3349752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3349752" y="923543"/>
                  </a:lnTo>
                  <a:lnTo>
                    <a:pt x="33497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2D314-47EC-4A5F-B49B-01727F0A9E5C}"/>
              </a:ext>
            </a:extLst>
          </p:cNvPr>
          <p:cNvSpPr/>
          <p:nvPr/>
        </p:nvSpPr>
        <p:spPr>
          <a:xfrm>
            <a:off x="2869113" y="660589"/>
            <a:ext cx="4029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09600"/>
            <a:ext cx="8229600" cy="5791200"/>
            <a:chOff x="716280" y="859536"/>
            <a:chExt cx="7562215" cy="5335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" y="1566672"/>
              <a:ext cx="7562088" cy="4628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4991" y="859536"/>
              <a:ext cx="2414016" cy="70713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52400"/>
            <a:ext cx="7664198" cy="6248399"/>
            <a:chOff x="870203" y="338327"/>
            <a:chExt cx="6845934" cy="6000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203" y="1043940"/>
              <a:ext cx="6845808" cy="52943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9355" y="338327"/>
              <a:ext cx="2420112" cy="7056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05800" cy="6019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52253"/>
            <a:ext cx="8534400" cy="6353494"/>
            <a:chOff x="676655" y="608076"/>
            <a:chExt cx="7790688" cy="553516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5" y="608076"/>
              <a:ext cx="7790688" cy="5535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4723" y="742188"/>
              <a:ext cx="3944112" cy="1040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7123" y="982980"/>
              <a:ext cx="3698748" cy="6080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04160" y="781812"/>
              <a:ext cx="3825240" cy="923925"/>
            </a:xfrm>
            <a:custGeom>
              <a:avLst/>
              <a:gdLst/>
              <a:ahLst/>
              <a:cxnLst/>
              <a:rect l="l" t="t" r="r" b="b"/>
              <a:pathLst>
                <a:path w="3825240" h="923925">
                  <a:moveTo>
                    <a:pt x="382524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3825240" y="923544"/>
                  </a:lnTo>
                  <a:lnTo>
                    <a:pt x="38252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512CC-29AE-421A-8980-B31523122BF2}"/>
              </a:ext>
            </a:extLst>
          </p:cNvPr>
          <p:cNvSpPr/>
          <p:nvPr/>
        </p:nvSpPr>
        <p:spPr>
          <a:xfrm>
            <a:off x="2700509" y="541916"/>
            <a:ext cx="4029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MATHS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1999" cy="58811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153399" cy="5728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4" name="object 4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001000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153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609601"/>
            <a:ext cx="8077198" cy="5791334"/>
            <a:chOff x="815339" y="662939"/>
            <a:chExt cx="7513319" cy="553415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662939"/>
              <a:ext cx="7513319" cy="5533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3855" y="5498592"/>
              <a:ext cx="4610100" cy="698500"/>
            </a:xfrm>
            <a:custGeom>
              <a:avLst/>
              <a:gdLst/>
              <a:ahLst/>
              <a:cxnLst/>
              <a:rect l="l" t="t" r="r" b="b"/>
              <a:pathLst>
                <a:path w="4610100" h="698500">
                  <a:moveTo>
                    <a:pt x="4610100" y="0"/>
                  </a:moveTo>
                  <a:lnTo>
                    <a:pt x="0" y="0"/>
                  </a:lnTo>
                  <a:lnTo>
                    <a:pt x="0" y="697991"/>
                  </a:lnTo>
                  <a:lnTo>
                    <a:pt x="4610100" y="697991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353BD57C-DD1F-F03A-BFE3-87ED04858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43800" y="557825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77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698" y="476250"/>
            <a:ext cx="38246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spc="-204" dirty="0"/>
              <a:t> </a:t>
            </a:r>
            <a:r>
              <a:rPr spc="-5" dirty="0"/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060" y="870690"/>
            <a:ext cx="800354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writing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SATS</a:t>
            </a:r>
            <a:r>
              <a:rPr sz="24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test.</a:t>
            </a:r>
            <a:endParaRPr sz="2400" dirty="0">
              <a:latin typeface="Arial"/>
              <a:cs typeface="Arial"/>
            </a:endParaRPr>
          </a:p>
          <a:p>
            <a:pPr marL="355600" marR="22288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Writing assessment </a:t>
            </a:r>
            <a:r>
              <a:rPr lang="en-GB" sz="2400" b="1" spc="-5" dirty="0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lang="en-GB" sz="2400" b="1" spc="1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formed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from judgements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made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by the </a:t>
            </a:r>
            <a:r>
              <a:rPr sz="24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teacher,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looking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at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evidence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writing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collected 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over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4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year.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teacher 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moderate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assessments 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professionals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make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sure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consistent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standard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across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country.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Final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judgements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reported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 to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parents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 the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same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assessment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results.</a:t>
            </a:r>
            <a:endParaRPr sz="2400" dirty="0">
              <a:latin typeface="Arial"/>
              <a:cs typeface="Arial"/>
            </a:endParaRPr>
          </a:p>
          <a:p>
            <a:pPr marL="355600" marR="685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471C4"/>
                </a:solidFill>
                <a:latin typeface="Arial"/>
                <a:cs typeface="Arial"/>
              </a:rPr>
              <a:t>Science</a:t>
            </a:r>
            <a:r>
              <a:rPr sz="24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4471C4"/>
                </a:solidFill>
                <a:latin typeface="Arial"/>
                <a:cs typeface="Arial"/>
              </a:rPr>
              <a:t>sampling has been discontinued by the government. Unless they change their minds, there will be no science sampling tests this year. 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5" name="object 5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679" y="685800"/>
            <a:ext cx="488264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3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I</a:t>
            </a:r>
            <a:r>
              <a:rPr spc="-5" dirty="0"/>
              <a:t> help</a:t>
            </a:r>
            <a:r>
              <a:rPr spc="-30" dirty="0"/>
              <a:t> </a:t>
            </a:r>
            <a:r>
              <a:rPr dirty="0"/>
              <a:t>my</a:t>
            </a:r>
            <a:r>
              <a:rPr spc="-20" dirty="0"/>
              <a:t> </a:t>
            </a:r>
            <a:r>
              <a:rPr dirty="0"/>
              <a:t>child?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836" y="1229696"/>
            <a:ext cx="7861364" cy="5014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Help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children not to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feel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worried</a:t>
            </a:r>
            <a:r>
              <a:rPr sz="25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pressured</a:t>
            </a:r>
            <a:r>
              <a:rPr sz="25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about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40" dirty="0">
                <a:solidFill>
                  <a:srgbClr val="001F5F"/>
                </a:solidFill>
                <a:latin typeface="Arial"/>
                <a:cs typeface="Arial"/>
              </a:rPr>
              <a:t>SATS.</a:t>
            </a:r>
            <a:r>
              <a:rPr sz="25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5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that is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asked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is that they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try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best</a:t>
            </a:r>
            <a:r>
              <a:rPr lang="en-GB" sz="2500" b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001F5F"/>
                </a:solidFill>
                <a:latin typeface="Arial"/>
                <a:cs typeface="Arial"/>
              </a:rPr>
              <a:t>SATS</a:t>
            </a:r>
            <a:r>
              <a:rPr sz="25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should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causing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01F5F"/>
                </a:solidFill>
                <a:latin typeface="Arial"/>
                <a:cs typeface="Arial"/>
              </a:rPr>
              <a:t>anxiety</a:t>
            </a:r>
            <a:r>
              <a:rPr lang="en-GB" sz="2500" b="1" spc="-20" dirty="0">
                <a:solidFill>
                  <a:srgbClr val="001F5F"/>
                </a:solidFill>
                <a:latin typeface="Arial"/>
                <a:cs typeface="Arial"/>
              </a:rPr>
              <a:t> (not for children anyway)</a:t>
            </a:r>
            <a:r>
              <a:rPr sz="2500" b="1" spc="-2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give</a:t>
            </a:r>
            <a:r>
              <a:rPr sz="25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lots</a:t>
            </a:r>
            <a:r>
              <a:rPr sz="25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praise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encouragement!</a:t>
            </a:r>
            <a:endParaRPr sz="2500" dirty="0">
              <a:latin typeface="Arial"/>
              <a:cs typeface="Arial"/>
            </a:endParaRPr>
          </a:p>
          <a:p>
            <a:pPr marL="355600" marR="1574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Help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children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5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organising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homework</a:t>
            </a:r>
            <a:r>
              <a:rPr sz="25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(including</a:t>
            </a:r>
            <a:r>
              <a:rPr sz="25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spellings </a:t>
            </a:r>
            <a:r>
              <a:rPr sz="25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mental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arithmetic)</a:t>
            </a:r>
            <a:r>
              <a:rPr sz="25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support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reading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pleasure activities.</a:t>
            </a: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Help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them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5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early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nights</a:t>
            </a:r>
            <a:r>
              <a:rPr sz="25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healthy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diet.</a:t>
            </a: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Help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to 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5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 best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possible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attendance</a:t>
            </a:r>
            <a:r>
              <a:rPr sz="25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school.</a:t>
            </a:r>
            <a:endParaRPr sz="2500" dirty="0">
              <a:latin typeface="Arial"/>
              <a:cs typeface="Arial"/>
            </a:endParaRPr>
          </a:p>
          <a:p>
            <a:pPr marL="355600" marR="9575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speak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member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staff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 if</a:t>
            </a:r>
            <a:r>
              <a:rPr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lang="en-GB" sz="25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5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5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5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1F5F"/>
                </a:solidFill>
                <a:latin typeface="Arial"/>
                <a:cs typeface="Arial"/>
              </a:rPr>
              <a:t>concerns.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5" name="object 5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419493"/>
            <a:ext cx="8000999" cy="41925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800" y="4191000"/>
            <a:ext cx="75056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Comic Sans MS"/>
                <a:cs typeface="Comic Sans MS"/>
              </a:rPr>
              <a:t>Times</a:t>
            </a:r>
            <a:r>
              <a:rPr lang="en-GB" sz="2000" spc="-5" dirty="0" smtClean="0">
                <a:latin typeface="Comic Sans MS"/>
                <a:cs typeface="Comic Sans MS"/>
              </a:rPr>
              <a:t> </a:t>
            </a:r>
            <a:r>
              <a:rPr lang="en-GB" sz="2000" spc="-5" dirty="0">
                <a:latin typeface="Comic Sans MS"/>
                <a:cs typeface="Comic Sans MS"/>
              </a:rPr>
              <a:t>T</a:t>
            </a:r>
            <a:r>
              <a:rPr sz="2000" spc="-5" dirty="0" err="1">
                <a:latin typeface="Comic Sans MS"/>
                <a:cs typeface="Comic Sans MS"/>
              </a:rPr>
              <a:t>ables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Rockstars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–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x</a:t>
            </a:r>
            <a:r>
              <a:rPr sz="2000" spc="-5" dirty="0">
                <a:latin typeface="Comic Sans MS"/>
                <a:cs typeface="Comic Sans MS"/>
              </a:rPr>
              <a:t> tables speed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and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accuracy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is</a:t>
            </a:r>
            <a:r>
              <a:rPr lang="en-GB"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important!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632" y="594995"/>
            <a:ext cx="7537704" cy="1538605"/>
            <a:chOff x="803147" y="670559"/>
            <a:chExt cx="7537704" cy="1538605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b="72853"/>
            <a:stretch/>
          </p:blipFill>
          <p:spPr>
            <a:xfrm>
              <a:off x="803147" y="670559"/>
              <a:ext cx="7537704" cy="15386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43827" y="1514856"/>
              <a:ext cx="1934210" cy="368935"/>
            </a:xfrm>
            <a:custGeom>
              <a:avLst/>
              <a:gdLst/>
              <a:ahLst/>
              <a:cxnLst/>
              <a:rect l="l" t="t" r="r" b="b"/>
              <a:pathLst>
                <a:path w="1934209" h="368935">
                  <a:moveTo>
                    <a:pt x="1933955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933955" y="368808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15312" y="1538977"/>
            <a:ext cx="1861888" cy="289823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GB" sz="1800" b="1" spc="-15" dirty="0">
                <a:latin typeface="Comic Sans MS" panose="030F0702030302020204" pitchFamily="66" charset="0"/>
                <a:cs typeface="Arial" panose="020B0604020202020204" pitchFamily="34" charset="0"/>
              </a:rPr>
              <a:t> 12</a:t>
            </a:r>
            <a:r>
              <a:rPr lang="en-GB" sz="1800" b="1" spc="-15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th</a:t>
            </a:r>
            <a:r>
              <a:rPr lang="en-GB" sz="1800" b="1" spc="-15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sz="1800" b="1" spc="-15" dirty="0">
                <a:latin typeface="Comic Sans MS" panose="030F0702030302020204" pitchFamily="66" charset="0"/>
                <a:cs typeface="Arial" panose="020B0604020202020204" pitchFamily="34" charset="0"/>
              </a:rPr>
              <a:t>May</a:t>
            </a:r>
            <a:r>
              <a:rPr sz="1800" b="1" spc="-4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202</a:t>
            </a:r>
            <a:r>
              <a:rPr lang="en-US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sz="1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35EBA-4BAD-4E9D-95A2-2E30AC06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514600"/>
            <a:ext cx="8010525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59" y="669036"/>
            <a:ext cx="7816850" cy="5576570"/>
            <a:chOff x="670559" y="669036"/>
            <a:chExt cx="7816850" cy="557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9" y="669036"/>
              <a:ext cx="7816596" cy="55763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55419" y="5120639"/>
              <a:ext cx="654050" cy="370840"/>
            </a:xfrm>
            <a:custGeom>
              <a:avLst/>
              <a:gdLst/>
              <a:ahLst/>
              <a:cxnLst/>
              <a:rect l="l" t="t" r="r" b="b"/>
              <a:pathLst>
                <a:path w="654050" h="370839">
                  <a:moveTo>
                    <a:pt x="653795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653795" y="370332"/>
                  </a:lnTo>
                  <a:lnTo>
                    <a:pt x="653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34794" y="5139893"/>
            <a:ext cx="488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6D6DD-89AC-40A4-94BB-B4C0C671F2A5}"/>
              </a:ext>
            </a:extLst>
          </p:cNvPr>
          <p:cNvSpPr txBox="1"/>
          <p:nvPr/>
        </p:nvSpPr>
        <p:spPr>
          <a:xfrm>
            <a:off x="1454246" y="5153960"/>
            <a:ext cx="128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1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686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0" y="6726123"/>
            <a:ext cx="7258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2h</a:t>
            </a: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ist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700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5" name="object 5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5593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" dirty="0"/>
              <a:t>tests</a:t>
            </a:r>
            <a:r>
              <a:rPr spc="-20" dirty="0"/>
              <a:t> </a:t>
            </a:r>
            <a:r>
              <a:rPr spc="-5" dirty="0"/>
              <a:t>take</a:t>
            </a:r>
            <a:r>
              <a:rPr spc="-25" dirty="0"/>
              <a:t> </a:t>
            </a:r>
            <a:r>
              <a:rPr spc="-5" dirty="0"/>
              <a:t>place?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1" y="1345017"/>
            <a:ext cx="8060688" cy="48506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35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tests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take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place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normal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time,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test </a:t>
            </a:r>
            <a:r>
              <a:rPr sz="24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conditions.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Pupils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not be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allowed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talk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lang="en-GB" sz="2400" b="1" dirty="0">
                <a:solidFill>
                  <a:srgbClr val="001F5F"/>
                </a:solidFill>
                <a:latin typeface="Arial"/>
                <a:cs typeface="Arial"/>
              </a:rPr>
              <a:t> or communicate in any way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tests.</a:t>
            </a:r>
            <a:endParaRPr sz="2400" dirty="0">
              <a:latin typeface="Arial"/>
              <a:cs typeface="Arial"/>
            </a:endParaRPr>
          </a:p>
          <a:p>
            <a:pPr marL="355600" marR="10445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papers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away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marked </a:t>
            </a:r>
            <a:r>
              <a:rPr sz="24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externally.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Results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returned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July.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tests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vary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length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last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longer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60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minutes:</a:t>
            </a:r>
            <a:endParaRPr sz="2400" dirty="0">
              <a:latin typeface="Arial"/>
              <a:cs typeface="Arial"/>
            </a:endParaRPr>
          </a:p>
          <a:p>
            <a:pPr marL="495300" lvl="1" indent="-140335">
              <a:lnSpc>
                <a:spcPct val="100000"/>
              </a:lnSpc>
              <a:spcBef>
                <a:spcPts val="10"/>
              </a:spcBef>
              <a:buChar char="-"/>
              <a:tabLst>
                <a:tab pos="495934" algn="l"/>
              </a:tabLst>
            </a:pP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Reading:</a:t>
            </a:r>
            <a:r>
              <a:rPr sz="20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60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minutes</a:t>
            </a:r>
            <a:endParaRPr sz="2000" dirty="0">
              <a:latin typeface="Arial"/>
              <a:cs typeface="Arial"/>
            </a:endParaRPr>
          </a:p>
          <a:p>
            <a:pPr marL="495300" lvl="1" indent="-140335">
              <a:lnSpc>
                <a:spcPct val="100000"/>
              </a:lnSpc>
              <a:buChar char="-"/>
              <a:tabLst>
                <a:tab pos="495934" algn="l"/>
              </a:tabLst>
            </a:pPr>
            <a:r>
              <a:rPr sz="2000" b="1" spc="-20" dirty="0">
                <a:solidFill>
                  <a:srgbClr val="6F2F9F"/>
                </a:solidFill>
                <a:latin typeface="Arial"/>
                <a:cs typeface="Arial"/>
              </a:rPr>
              <a:t>Grammar,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 Punctuation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&amp;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Vocabulary:</a:t>
            </a:r>
            <a:r>
              <a:rPr sz="20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45</a:t>
            </a:r>
            <a:r>
              <a:rPr sz="20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minutes</a:t>
            </a:r>
            <a:endParaRPr sz="2000" dirty="0">
              <a:latin typeface="Arial"/>
              <a:cs typeface="Arial"/>
            </a:endParaRPr>
          </a:p>
          <a:p>
            <a:pPr marL="495300" lvl="1" indent="-140335">
              <a:lnSpc>
                <a:spcPct val="100000"/>
              </a:lnSpc>
              <a:buChar char="-"/>
              <a:tabLst>
                <a:tab pos="495934" algn="l"/>
              </a:tabLst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Spelling:</a:t>
            </a:r>
            <a:r>
              <a:rPr sz="20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15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minutes</a:t>
            </a:r>
            <a:endParaRPr sz="2000" dirty="0">
              <a:latin typeface="Arial"/>
              <a:cs typeface="Arial"/>
            </a:endParaRPr>
          </a:p>
          <a:p>
            <a:pPr marL="486409" lvl="1" indent="-131445">
              <a:lnSpc>
                <a:spcPts val="2155"/>
              </a:lnSpc>
              <a:buChar char="-"/>
              <a:tabLst>
                <a:tab pos="487045" algn="l"/>
              </a:tabLst>
            </a:pP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</a:rPr>
              <a:t>Arithmetic:</a:t>
            </a:r>
            <a:r>
              <a:rPr sz="2000" b="1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30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 minutes</a:t>
            </a:r>
            <a:endParaRPr sz="2000" dirty="0">
              <a:latin typeface="Arial"/>
              <a:cs typeface="Arial"/>
            </a:endParaRPr>
          </a:p>
          <a:p>
            <a:pPr marL="495300" lvl="1" indent="-140335">
              <a:lnSpc>
                <a:spcPts val="2400"/>
              </a:lnSpc>
              <a:buChar char="-"/>
              <a:tabLst>
                <a:tab pos="495934" algn="l"/>
              </a:tabLst>
            </a:pP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Mathematical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Reasoning: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2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papers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en-GB" sz="2000" b="1" spc="5" dirty="0">
                <a:solidFill>
                  <a:srgbClr val="4471C4"/>
                </a:solidFill>
                <a:latin typeface="Arial"/>
                <a:cs typeface="Arial"/>
              </a:rPr>
              <a:t>(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40</a:t>
            </a:r>
            <a:r>
              <a:rPr sz="2000" b="1" spc="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minutes</a:t>
            </a:r>
            <a:r>
              <a:rPr sz="20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each</a:t>
            </a:r>
            <a:r>
              <a:rPr lang="en-GB" sz="2000" b="1" spc="-5" dirty="0">
                <a:solidFill>
                  <a:srgbClr val="4471C4"/>
                </a:solidFill>
                <a:latin typeface="Arial"/>
                <a:cs typeface="Arial"/>
              </a:rPr>
              <a:t>)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5" name="object 5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7862" y="627424"/>
            <a:ext cx="8349233" cy="5603152"/>
            <a:chOff x="598931" y="573023"/>
            <a:chExt cx="7946135" cy="4299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" y="605028"/>
              <a:ext cx="7946135" cy="426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0383" y="573023"/>
              <a:ext cx="4523232" cy="1040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7355" y="813816"/>
              <a:ext cx="4270248" cy="60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9820" y="612648"/>
              <a:ext cx="4404360" cy="923925"/>
            </a:xfrm>
            <a:custGeom>
              <a:avLst/>
              <a:gdLst/>
              <a:ahLst/>
              <a:cxnLst/>
              <a:rect l="l" t="t" r="r" b="b"/>
              <a:pathLst>
                <a:path w="4404359" h="923925">
                  <a:moveTo>
                    <a:pt x="4404359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4404359" y="923543"/>
                  </a:lnTo>
                  <a:lnTo>
                    <a:pt x="4404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D7C6351-5FEF-424F-9E4C-02A1CEA1F28E}"/>
              </a:ext>
            </a:extLst>
          </p:cNvPr>
          <p:cNvSpPr/>
          <p:nvPr/>
        </p:nvSpPr>
        <p:spPr>
          <a:xfrm>
            <a:off x="2340863" y="645248"/>
            <a:ext cx="4523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READING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4146" y="538480"/>
            <a:ext cx="2233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Reading</a:t>
            </a:r>
            <a:r>
              <a:rPr sz="2800" spc="-55" dirty="0"/>
              <a:t> Test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914400"/>
            <a:ext cx="7924800" cy="5039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For</a:t>
            </a:r>
            <a:r>
              <a:rPr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this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test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there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sz="2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be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one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reading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book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let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and one</a:t>
            </a:r>
            <a:r>
              <a:rPr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answer</a:t>
            </a:r>
            <a:r>
              <a:rPr sz="2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booklet.</a:t>
            </a:r>
            <a:endParaRPr lang="en-GB" sz="2400" b="1" dirty="0">
              <a:solidFill>
                <a:srgbClr val="1F386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2400" b="1" dirty="0">
              <a:solidFill>
                <a:srgbClr val="1F3863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The</a:t>
            </a:r>
            <a:r>
              <a:rPr lang="en-GB" sz="2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test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10" dirty="0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lang="en-GB" sz="2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last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 for one</a:t>
            </a:r>
            <a:r>
              <a:rPr lang="en-GB"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hour</a:t>
            </a:r>
            <a:r>
              <a:rPr lang="en-GB"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(including</a:t>
            </a:r>
            <a:r>
              <a:rPr lang="en-GB" sz="2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reading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time). </a:t>
            </a:r>
            <a:r>
              <a:rPr lang="en-GB" sz="2400" b="1" spc="-48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There 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lang="en-GB" sz="2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be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a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total</a:t>
            </a:r>
            <a:r>
              <a:rPr lang="en-GB"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50</a:t>
            </a:r>
            <a:r>
              <a:rPr lang="en-GB"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marks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available.</a:t>
            </a:r>
          </a:p>
          <a:p>
            <a:pPr marL="12700">
              <a:spcBef>
                <a:spcPts val="100"/>
              </a:spcBef>
            </a:pPr>
            <a:endParaRPr lang="en-GB" sz="2400" b="1" spc="-5" dirty="0">
              <a:solidFill>
                <a:srgbClr val="1F3863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There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lang="en-GB" sz="2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be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a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range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of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texts</a:t>
            </a:r>
            <a:r>
              <a:rPr lang="en-GB"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including</a:t>
            </a:r>
            <a:r>
              <a:rPr lang="en-GB" sz="2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fiction,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non-fiction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25" dirty="0">
                <a:solidFill>
                  <a:srgbClr val="1F3863"/>
                </a:solidFill>
                <a:latin typeface="Arial"/>
                <a:cs typeface="Arial"/>
              </a:rPr>
              <a:t>poetry. </a:t>
            </a:r>
            <a:r>
              <a:rPr lang="en-GB" sz="2400" b="1" spc="-4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Marks</a:t>
            </a:r>
            <a:r>
              <a:rPr lang="en-GB"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10" dirty="0">
                <a:solidFill>
                  <a:srgbClr val="1F3863"/>
                </a:solidFill>
                <a:latin typeface="Arial"/>
                <a:cs typeface="Arial"/>
              </a:rPr>
              <a:t>will</a:t>
            </a:r>
            <a:r>
              <a:rPr lang="en-GB" sz="2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be awarded</a:t>
            </a:r>
            <a:r>
              <a:rPr lang="en-GB" sz="2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as</a:t>
            </a:r>
            <a:r>
              <a:rPr lang="en-GB"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>follows:</a:t>
            </a:r>
            <a:endParaRPr lang="en-GB" sz="2400" dirty="0">
              <a:latin typeface="Arial"/>
              <a:cs typeface="Arial"/>
            </a:endParaRPr>
          </a:p>
          <a:p>
            <a:pPr marL="12065">
              <a:lnSpc>
                <a:spcPts val="2115"/>
              </a:lnSpc>
              <a:tabLst>
                <a:tab pos="156210" algn="l"/>
              </a:tabLst>
            </a:pPr>
            <a:endParaRPr lang="en-GB" sz="2400" b="1" dirty="0">
              <a:solidFill>
                <a:srgbClr val="1F3863"/>
              </a:solidFill>
              <a:latin typeface="Arial"/>
              <a:cs typeface="Arial"/>
            </a:endParaRPr>
          </a:p>
          <a:p>
            <a:pPr marL="155575" indent="-143510">
              <a:lnSpc>
                <a:spcPts val="2115"/>
              </a:lnSpc>
              <a:buChar char="•"/>
              <a:tabLst>
                <a:tab pos="156210" algn="l"/>
              </a:tabLst>
            </a:pPr>
            <a:endParaRPr lang="en-GB" sz="2400" b="1" dirty="0">
              <a:solidFill>
                <a:srgbClr val="1F3863"/>
              </a:solidFill>
              <a:latin typeface="Arial"/>
              <a:cs typeface="Arial"/>
            </a:endParaRPr>
          </a:p>
          <a:p>
            <a:pPr marL="155575" indent="-143510">
              <a:lnSpc>
                <a:spcPts val="2115"/>
              </a:lnSpc>
              <a:buChar char="•"/>
              <a:tabLst>
                <a:tab pos="156210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Multiple</a:t>
            </a:r>
            <a:r>
              <a:rPr sz="2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choice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or</a:t>
            </a:r>
            <a:r>
              <a:rPr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other</a:t>
            </a:r>
            <a:r>
              <a:rPr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selected</a:t>
            </a:r>
            <a:r>
              <a:rPr sz="2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responses: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  <a:t/>
            </a:r>
            <a:br>
              <a:rPr lang="en-GB" sz="2400" b="1" dirty="0">
                <a:solidFill>
                  <a:srgbClr val="1F3863"/>
                </a:solidFill>
                <a:latin typeface="Arial"/>
                <a:cs typeface="Arial"/>
              </a:rPr>
            </a:b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10%</a:t>
            </a:r>
            <a:r>
              <a:rPr lang="en-GB" sz="2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 30%</a:t>
            </a:r>
            <a:endParaRPr sz="24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90"/>
              </a:spcBef>
              <a:buChar char="•"/>
              <a:tabLst>
                <a:tab pos="156210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Short</a:t>
            </a:r>
            <a:r>
              <a:rPr sz="2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responses: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40%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60%</a:t>
            </a:r>
            <a:endParaRPr sz="24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80"/>
              </a:spcBef>
              <a:buChar char="•"/>
              <a:tabLst>
                <a:tab pos="156210" algn="l"/>
              </a:tabLst>
            </a:pP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Extended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responses: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20%</a:t>
            </a:r>
            <a:r>
              <a:rPr sz="24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40%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708" y="609600"/>
            <a:ext cx="8496583" cy="5829300"/>
            <a:chOff x="457200" y="952500"/>
            <a:chExt cx="8129016" cy="544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447800"/>
              <a:ext cx="8129016" cy="4953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0483" y="952500"/>
              <a:ext cx="2923032" cy="6583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0194"/>
            <a:ext cx="8686799" cy="6553199"/>
            <a:chOff x="832103" y="606551"/>
            <a:chExt cx="7252970" cy="577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1264919"/>
              <a:ext cx="7252716" cy="5111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9" y="606551"/>
              <a:ext cx="2926080" cy="65836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76052"/>
            <a:ext cx="8610600" cy="6505895"/>
            <a:chOff x="637031" y="594359"/>
            <a:chExt cx="7313930" cy="5744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76" y="594359"/>
              <a:ext cx="2926079" cy="658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1175004"/>
              <a:ext cx="7313676" cy="51633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80119" y="6332220"/>
            <a:ext cx="570230" cy="532130"/>
            <a:chOff x="8580119" y="6332220"/>
            <a:chExt cx="570230" cy="532130"/>
          </a:xfrm>
        </p:grpSpPr>
        <p:sp>
          <p:nvSpPr>
            <p:cNvPr id="4" name="object 4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557783" y="0"/>
                  </a:moveTo>
                  <a:lnTo>
                    <a:pt x="0" y="0"/>
                  </a:lnTo>
                  <a:lnTo>
                    <a:pt x="0" y="519684"/>
                  </a:lnTo>
                  <a:lnTo>
                    <a:pt x="557783" y="519684"/>
                  </a:lnTo>
                  <a:lnTo>
                    <a:pt x="557783" y="454723"/>
                  </a:lnTo>
                  <a:lnTo>
                    <a:pt x="84074" y="454723"/>
                  </a:lnTo>
                  <a:lnTo>
                    <a:pt x="84074" y="64960"/>
                  </a:lnTo>
                  <a:lnTo>
                    <a:pt x="557783" y="64960"/>
                  </a:lnTo>
                  <a:lnTo>
                    <a:pt x="557783" y="0"/>
                  </a:lnTo>
                  <a:close/>
                </a:path>
                <a:path w="558165" h="520065">
                  <a:moveTo>
                    <a:pt x="557783" y="64960"/>
                  </a:moveTo>
                  <a:lnTo>
                    <a:pt x="84074" y="64960"/>
                  </a:lnTo>
                  <a:lnTo>
                    <a:pt x="473709" y="259842"/>
                  </a:lnTo>
                  <a:lnTo>
                    <a:pt x="84074" y="454723"/>
                  </a:lnTo>
                  <a:lnTo>
                    <a:pt x="557783" y="454723"/>
                  </a:lnTo>
                  <a:lnTo>
                    <a:pt x="557783" y="64960"/>
                  </a:lnTo>
                  <a:close/>
                </a:path>
              </a:pathLst>
            </a:custGeom>
            <a:solidFill>
              <a:srgbClr val="FFC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0" y="0"/>
                  </a:moveTo>
                  <a:lnTo>
                    <a:pt x="0" y="389763"/>
                  </a:lnTo>
                  <a:lnTo>
                    <a:pt x="389635" y="19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3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0289" y="6403276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90">
                  <a:moveTo>
                    <a:pt x="389635" y="194881"/>
                  </a:moveTo>
                  <a:lnTo>
                    <a:pt x="0" y="389763"/>
                  </a:lnTo>
                  <a:lnTo>
                    <a:pt x="0" y="0"/>
                  </a:lnTo>
                  <a:lnTo>
                    <a:pt x="389635" y="194881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86215" y="6338316"/>
              <a:ext cx="558165" cy="520065"/>
            </a:xfrm>
            <a:custGeom>
              <a:avLst/>
              <a:gdLst/>
              <a:ahLst/>
              <a:cxnLst/>
              <a:rect l="l" t="t" r="r" b="b"/>
              <a:pathLst>
                <a:path w="558165" h="520065">
                  <a:moveTo>
                    <a:pt x="0" y="519684"/>
                  </a:moveTo>
                  <a:lnTo>
                    <a:pt x="557783" y="519684"/>
                  </a:lnTo>
                  <a:lnTo>
                    <a:pt x="55778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50" y="6734495"/>
            <a:ext cx="72580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solidFill>
                  <a:srgbClr val="FFFF00"/>
                </a:solidFill>
                <a:latin typeface="Arial"/>
                <a:cs typeface="Arial"/>
              </a:rPr>
              <a:t>©Ks2history</a:t>
            </a:r>
            <a:r>
              <a:rPr sz="7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00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469</Words>
  <Application>Microsoft Office PowerPoint</Application>
  <PresentationFormat>On-screen Show (4:3)</PresentationFormat>
  <Paragraphs>56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How do the tests take place?</vt:lpstr>
      <vt:lpstr>PowerPoint Presentation</vt:lpstr>
      <vt:lpstr>Reading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Assessments</vt:lpstr>
      <vt:lpstr>How can I help my child?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 History</dc:creator>
  <cp:lastModifiedBy>TMallick</cp:lastModifiedBy>
  <cp:revision>12</cp:revision>
  <dcterms:created xsi:type="dcterms:W3CDTF">2022-03-07T13:49:18Z</dcterms:created>
  <dcterms:modified xsi:type="dcterms:W3CDTF">2025-03-25T10:33:15Z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2022-03-07T00:00:00Z</vt:filetime>
  </property>
</Properties>
</file>