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5" r:id="rId10"/>
    <p:sldId id="264"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ED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9" d="100"/>
          <a:sy n="109" d="100"/>
        </p:scale>
        <p:origin x="61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11/27/2024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thegrid.org.uk/teaching-and-learning/religious-education-collective-worship-and-sacre/re-news" TargetMode="External"/><Relationship Id="rId3" Type="http://schemas.openxmlformats.org/officeDocument/2006/relationships/hyperlink" Target="https://thegrid.org.uk/teaching-and-learning/religious-education-collective-worship-and-sacre/hertfordshire-agreed-syllabus-for-religious-education" TargetMode="External"/><Relationship Id="rId7" Type="http://schemas.openxmlformats.org/officeDocument/2006/relationships/hyperlink" Target="https://thegrid.org.uk/teaching-and-learning/religious-education-collective-worship-and-sacre/visits-and-visitors" TargetMode="External"/><Relationship Id="rId12" Type="http://schemas.openxmlformats.org/officeDocument/2006/relationships/hyperlink" Target="https://thegrid.org.uk/teaching-and-learning/religious-education-collective-worship-and-sacre/religions-and-worldviews" TargetMode="External"/><Relationship Id="rId2" Type="http://schemas.openxmlformats.org/officeDocument/2006/relationships/hyperlink" Target="https://thegrid.org.uk/teaching-and-learning/religious-education-collective-worship-and-sacre/hertfordshire-standing-advisory-council-on-religious-education-sacre" TargetMode="External"/><Relationship Id="rId1" Type="http://schemas.openxmlformats.org/officeDocument/2006/relationships/slideLayout" Target="../slideLayouts/slideLayout2.xml"/><Relationship Id="rId6" Type="http://schemas.openxmlformats.org/officeDocument/2006/relationships/hyperlink" Target="https://thegrid.org.uk/teaching-and-learning/religious-education-collective-worship-and-sacre/re-subject-leaders" TargetMode="External"/><Relationship Id="rId11" Type="http://schemas.openxmlformats.org/officeDocument/2006/relationships/hyperlink" Target="https://thegrid.org.uk/teaching-and-learning/religious-education-collective-worship-and-sacre/training" TargetMode="External"/><Relationship Id="rId5" Type="http://schemas.openxmlformats.org/officeDocument/2006/relationships/hyperlink" Target="https://thegrid.org.uk/teaching-and-learning/religious-education-collective-worship-and-sacre/collective-worship" TargetMode="External"/><Relationship Id="rId10" Type="http://schemas.openxmlformats.org/officeDocument/2006/relationships/hyperlink" Target="https://thegrid.org.uk/teaching-and-learning/religious-education-collective-worship-and-sacre/contacts" TargetMode="External"/><Relationship Id="rId4" Type="http://schemas.openxmlformats.org/officeDocument/2006/relationships/hyperlink" Target="https://thegrid.org.uk/teaching-and-learning/religious-education-collective-worship-and-sacre/hertfordshire-agreed-syllabus-for-religious-education-support-materials-and-resources" TargetMode="External"/><Relationship Id="rId9" Type="http://schemas.openxmlformats.org/officeDocument/2006/relationships/hyperlink" Target="https://thegrid.org.uk/teaching-and-learning/religious-education-collective-worship-and-sacre/newsletters-and-network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F9177-3F7D-4996-9854-9DD4E2F6F217}"/>
              </a:ext>
            </a:extLst>
          </p:cNvPr>
          <p:cNvSpPr>
            <a:spLocks noGrp="1"/>
          </p:cNvSpPr>
          <p:nvPr>
            <p:ph type="ctrTitle"/>
          </p:nvPr>
        </p:nvSpPr>
        <p:spPr>
          <a:xfrm>
            <a:off x="2386989" y="572366"/>
            <a:ext cx="8915399" cy="1168511"/>
          </a:xfrm>
        </p:spPr>
        <p:txBody>
          <a:bodyPr/>
          <a:lstStyle/>
          <a:p>
            <a:r>
              <a:rPr lang="en-GB" i="1" u="sng" dirty="0">
                <a:solidFill>
                  <a:srgbClr val="FF0000"/>
                </a:solidFill>
              </a:rPr>
              <a:t>RE at Hollybush 2024-25</a:t>
            </a:r>
          </a:p>
        </p:txBody>
      </p:sp>
      <p:pic>
        <p:nvPicPr>
          <p:cNvPr id="1026" name="Picture 2" descr="Religions Symbols Together World Stock Illustrations – 21 Religions Symbols  Together World Stock Illustrations, Vectors &amp; Clipart - Dreamstime">
            <a:extLst>
              <a:ext uri="{FF2B5EF4-FFF2-40B4-BE49-F238E27FC236}">
                <a16:creationId xmlns:a16="http://schemas.microsoft.com/office/drawing/2014/main" id="{B9CB8A50-E8CA-4181-92C8-93BE8C533E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7346" y="1955916"/>
            <a:ext cx="3865685" cy="3865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8866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CE609-99B7-47CD-8012-69925865ADE1}"/>
              </a:ext>
            </a:extLst>
          </p:cNvPr>
          <p:cNvSpPr>
            <a:spLocks noGrp="1"/>
          </p:cNvSpPr>
          <p:nvPr>
            <p:ph type="title"/>
          </p:nvPr>
        </p:nvSpPr>
        <p:spPr>
          <a:xfrm>
            <a:off x="2039010" y="509810"/>
            <a:ext cx="8911687" cy="729905"/>
          </a:xfrm>
        </p:spPr>
        <p:txBody>
          <a:bodyPr>
            <a:normAutofit fontScale="90000"/>
          </a:bodyPr>
          <a:lstStyle/>
          <a:p>
            <a:r>
              <a:rPr lang="en-GB" sz="1200" b="1" dirty="0">
                <a:latin typeface="Arial" panose="020B0604020202020204" pitchFamily="34" charset="0"/>
                <a:cs typeface="Arial" panose="020B0604020202020204" pitchFamily="34" charset="0"/>
              </a:rPr>
              <a:t>RE Events</a:t>
            </a:r>
            <a:br>
              <a:rPr lang="en-GB" sz="1200" b="1" dirty="0">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rPr>
              <a:t>The children in our school take part in a range of events and learning opportunities that link to their work in Religious Education. Here you will find continual updates, examples of work and photos of these events.</a:t>
            </a:r>
            <a:br>
              <a:rPr lang="en-GB" sz="1200" dirty="0">
                <a:latin typeface="Arial" panose="020B0604020202020204" pitchFamily="34" charset="0"/>
                <a:cs typeface="Arial" panose="020B0604020202020204" pitchFamily="34" charset="0"/>
              </a:rPr>
            </a:br>
            <a:endParaRPr lang="en-GB" sz="1200" dirty="0">
              <a:latin typeface="Arial" panose="020B0604020202020204" pitchFamily="34" charset="0"/>
              <a:cs typeface="Arial" panose="020B0604020202020204" pitchFamily="34" charset="0"/>
            </a:endParaRPr>
          </a:p>
        </p:txBody>
      </p:sp>
      <p:pic>
        <p:nvPicPr>
          <p:cNvPr id="4" name="Content Placeholder 3">
            <a:extLst>
              <a:ext uri="{FF2B5EF4-FFF2-40B4-BE49-F238E27FC236}">
                <a16:creationId xmlns:a16="http://schemas.microsoft.com/office/drawing/2014/main" id="{11385881-5205-4B2E-86CB-0B60DC5F90F3}"/>
              </a:ext>
            </a:extLst>
          </p:cNvPr>
          <p:cNvPicPr>
            <a:picLocks noGrp="1" noChangeAspect="1"/>
          </p:cNvPicPr>
          <p:nvPr>
            <p:ph idx="1"/>
          </p:nvPr>
        </p:nvPicPr>
        <p:blipFill>
          <a:blip r:embed="rId2"/>
          <a:stretch>
            <a:fillRect/>
          </a:stretch>
        </p:blipFill>
        <p:spPr>
          <a:xfrm>
            <a:off x="1058334" y="1539875"/>
            <a:ext cx="3573910" cy="2680433"/>
          </a:xfrm>
          <a:prstGeom prst="rect">
            <a:avLst/>
          </a:prstGeom>
        </p:spPr>
      </p:pic>
      <p:pic>
        <p:nvPicPr>
          <p:cNvPr id="5" name="Picture 4">
            <a:extLst>
              <a:ext uri="{FF2B5EF4-FFF2-40B4-BE49-F238E27FC236}">
                <a16:creationId xmlns:a16="http://schemas.microsoft.com/office/drawing/2014/main" id="{EE4ACF61-BF46-4F90-BF4A-CBCA2573250C}"/>
              </a:ext>
            </a:extLst>
          </p:cNvPr>
          <p:cNvPicPr>
            <a:picLocks noChangeAspect="1"/>
          </p:cNvPicPr>
          <p:nvPr/>
        </p:nvPicPr>
        <p:blipFill>
          <a:blip r:embed="rId3"/>
          <a:stretch>
            <a:fillRect/>
          </a:stretch>
        </p:blipFill>
        <p:spPr>
          <a:xfrm>
            <a:off x="5351853" y="1539875"/>
            <a:ext cx="2286000" cy="2622500"/>
          </a:xfrm>
          <a:prstGeom prst="rect">
            <a:avLst/>
          </a:prstGeom>
        </p:spPr>
      </p:pic>
      <p:pic>
        <p:nvPicPr>
          <p:cNvPr id="6" name="Picture 5">
            <a:extLst>
              <a:ext uri="{FF2B5EF4-FFF2-40B4-BE49-F238E27FC236}">
                <a16:creationId xmlns:a16="http://schemas.microsoft.com/office/drawing/2014/main" id="{8A9C41D0-26CD-48AB-A966-019CFD984907}"/>
              </a:ext>
            </a:extLst>
          </p:cNvPr>
          <p:cNvPicPr>
            <a:picLocks noChangeAspect="1"/>
          </p:cNvPicPr>
          <p:nvPr/>
        </p:nvPicPr>
        <p:blipFill>
          <a:blip r:embed="rId4"/>
          <a:stretch>
            <a:fillRect/>
          </a:stretch>
        </p:blipFill>
        <p:spPr>
          <a:xfrm>
            <a:off x="4880545" y="4334608"/>
            <a:ext cx="3048000" cy="2286000"/>
          </a:xfrm>
          <a:prstGeom prst="rect">
            <a:avLst/>
          </a:prstGeom>
        </p:spPr>
      </p:pic>
      <p:pic>
        <p:nvPicPr>
          <p:cNvPr id="7" name="Picture 6">
            <a:extLst>
              <a:ext uri="{FF2B5EF4-FFF2-40B4-BE49-F238E27FC236}">
                <a16:creationId xmlns:a16="http://schemas.microsoft.com/office/drawing/2014/main" id="{00A33E0B-76F9-4654-B0C1-367EA9456347}"/>
              </a:ext>
            </a:extLst>
          </p:cNvPr>
          <p:cNvPicPr>
            <a:picLocks noChangeAspect="1"/>
          </p:cNvPicPr>
          <p:nvPr/>
        </p:nvPicPr>
        <p:blipFill>
          <a:blip r:embed="rId5"/>
          <a:stretch>
            <a:fillRect/>
          </a:stretch>
        </p:blipFill>
        <p:spPr>
          <a:xfrm>
            <a:off x="8659386" y="1006646"/>
            <a:ext cx="2110694" cy="2831936"/>
          </a:xfrm>
          <a:prstGeom prst="rect">
            <a:avLst/>
          </a:prstGeom>
        </p:spPr>
      </p:pic>
      <p:pic>
        <p:nvPicPr>
          <p:cNvPr id="8" name="Picture 7">
            <a:extLst>
              <a:ext uri="{FF2B5EF4-FFF2-40B4-BE49-F238E27FC236}">
                <a16:creationId xmlns:a16="http://schemas.microsoft.com/office/drawing/2014/main" id="{B280814A-EE1E-4DD8-BC39-08EE55D852DB}"/>
              </a:ext>
            </a:extLst>
          </p:cNvPr>
          <p:cNvPicPr>
            <a:picLocks noChangeAspect="1"/>
          </p:cNvPicPr>
          <p:nvPr/>
        </p:nvPicPr>
        <p:blipFill>
          <a:blip r:embed="rId6"/>
          <a:stretch>
            <a:fillRect/>
          </a:stretch>
        </p:blipFill>
        <p:spPr>
          <a:xfrm>
            <a:off x="1791424" y="4656182"/>
            <a:ext cx="1585421" cy="2113895"/>
          </a:xfrm>
          <a:prstGeom prst="rect">
            <a:avLst/>
          </a:prstGeom>
        </p:spPr>
      </p:pic>
      <p:pic>
        <p:nvPicPr>
          <p:cNvPr id="9" name="Picture 8">
            <a:extLst>
              <a:ext uri="{FF2B5EF4-FFF2-40B4-BE49-F238E27FC236}">
                <a16:creationId xmlns:a16="http://schemas.microsoft.com/office/drawing/2014/main" id="{F5D10730-358B-40D4-9447-39AF595E7D4D}"/>
              </a:ext>
            </a:extLst>
          </p:cNvPr>
          <p:cNvPicPr>
            <a:picLocks noChangeAspect="1"/>
          </p:cNvPicPr>
          <p:nvPr/>
        </p:nvPicPr>
        <p:blipFill>
          <a:blip r:embed="rId7"/>
          <a:stretch>
            <a:fillRect/>
          </a:stretch>
        </p:blipFill>
        <p:spPr>
          <a:xfrm>
            <a:off x="8826745" y="4234961"/>
            <a:ext cx="1789235" cy="2385647"/>
          </a:xfrm>
          <a:prstGeom prst="rect">
            <a:avLst/>
          </a:prstGeom>
        </p:spPr>
      </p:pic>
      <p:sp>
        <p:nvSpPr>
          <p:cNvPr id="10" name="TextBox 9">
            <a:extLst>
              <a:ext uri="{FF2B5EF4-FFF2-40B4-BE49-F238E27FC236}">
                <a16:creationId xmlns:a16="http://schemas.microsoft.com/office/drawing/2014/main" id="{E0A9DD80-6C5D-4F58-9647-09352D31AB6C}"/>
              </a:ext>
            </a:extLst>
          </p:cNvPr>
          <p:cNvSpPr txBox="1"/>
          <p:nvPr/>
        </p:nvSpPr>
        <p:spPr>
          <a:xfrm>
            <a:off x="1791424" y="1224790"/>
            <a:ext cx="1939955" cy="369332"/>
          </a:xfrm>
          <a:prstGeom prst="rect">
            <a:avLst/>
          </a:prstGeom>
          <a:noFill/>
        </p:spPr>
        <p:txBody>
          <a:bodyPr wrap="none" rtlCol="0">
            <a:spAutoFit/>
          </a:bodyPr>
          <a:lstStyle/>
          <a:p>
            <a:r>
              <a:rPr lang="en-GB" dirty="0"/>
              <a:t>Diwali assembly</a:t>
            </a:r>
          </a:p>
        </p:txBody>
      </p:sp>
      <p:sp>
        <p:nvSpPr>
          <p:cNvPr id="11" name="TextBox 10">
            <a:extLst>
              <a:ext uri="{FF2B5EF4-FFF2-40B4-BE49-F238E27FC236}">
                <a16:creationId xmlns:a16="http://schemas.microsoft.com/office/drawing/2014/main" id="{FA2FBAFB-E7F0-484B-88E6-CF74FF5E7E4F}"/>
              </a:ext>
            </a:extLst>
          </p:cNvPr>
          <p:cNvSpPr txBox="1"/>
          <p:nvPr/>
        </p:nvSpPr>
        <p:spPr>
          <a:xfrm>
            <a:off x="5773603" y="1201321"/>
            <a:ext cx="1261884" cy="338554"/>
          </a:xfrm>
          <a:prstGeom prst="rect">
            <a:avLst/>
          </a:prstGeom>
          <a:noFill/>
        </p:spPr>
        <p:txBody>
          <a:bodyPr wrap="none" rtlCol="0">
            <a:spAutoFit/>
          </a:bodyPr>
          <a:lstStyle/>
          <a:p>
            <a:r>
              <a:rPr lang="en-GB" sz="1600" dirty="0"/>
              <a:t>EYFS Diwali</a:t>
            </a:r>
          </a:p>
        </p:txBody>
      </p:sp>
      <p:sp>
        <p:nvSpPr>
          <p:cNvPr id="12" name="TextBox 11">
            <a:extLst>
              <a:ext uri="{FF2B5EF4-FFF2-40B4-BE49-F238E27FC236}">
                <a16:creationId xmlns:a16="http://schemas.microsoft.com/office/drawing/2014/main" id="{3619F3E4-9B1E-4879-8540-C3ACB6F7DD5B}"/>
              </a:ext>
            </a:extLst>
          </p:cNvPr>
          <p:cNvSpPr txBox="1"/>
          <p:nvPr/>
        </p:nvSpPr>
        <p:spPr>
          <a:xfrm>
            <a:off x="8779212" y="3912577"/>
            <a:ext cx="1770036" cy="307777"/>
          </a:xfrm>
          <a:prstGeom prst="rect">
            <a:avLst/>
          </a:prstGeom>
          <a:noFill/>
        </p:spPr>
        <p:txBody>
          <a:bodyPr wrap="none" rtlCol="0">
            <a:spAutoFit/>
          </a:bodyPr>
          <a:lstStyle/>
          <a:p>
            <a:r>
              <a:rPr lang="en-GB" sz="1400" dirty="0"/>
              <a:t>Year 3 Temple visit</a:t>
            </a:r>
          </a:p>
        </p:txBody>
      </p:sp>
      <p:sp>
        <p:nvSpPr>
          <p:cNvPr id="13" name="TextBox 12">
            <a:extLst>
              <a:ext uri="{FF2B5EF4-FFF2-40B4-BE49-F238E27FC236}">
                <a16:creationId xmlns:a16="http://schemas.microsoft.com/office/drawing/2014/main" id="{2994B44F-6254-493A-966A-BFBD0D3F2C89}"/>
              </a:ext>
            </a:extLst>
          </p:cNvPr>
          <p:cNvSpPr txBox="1"/>
          <p:nvPr/>
        </p:nvSpPr>
        <p:spPr>
          <a:xfrm>
            <a:off x="1749942" y="4334608"/>
            <a:ext cx="1787669" cy="338554"/>
          </a:xfrm>
          <a:prstGeom prst="rect">
            <a:avLst/>
          </a:prstGeom>
          <a:noFill/>
        </p:spPr>
        <p:txBody>
          <a:bodyPr wrap="none" rtlCol="0">
            <a:spAutoFit/>
          </a:bodyPr>
          <a:lstStyle/>
          <a:p>
            <a:r>
              <a:rPr lang="en-GB" sz="1600" dirty="0"/>
              <a:t>Celebrating Holi</a:t>
            </a:r>
          </a:p>
        </p:txBody>
      </p:sp>
    </p:spTree>
    <p:extLst>
      <p:ext uri="{BB962C8B-B14F-4D97-AF65-F5344CB8AC3E}">
        <p14:creationId xmlns:p14="http://schemas.microsoft.com/office/powerpoint/2010/main" val="2311991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1BB0E9-647B-40C6-8BBD-67FDE44F2BA0}"/>
              </a:ext>
            </a:extLst>
          </p:cNvPr>
          <p:cNvSpPr>
            <a:spLocks noGrp="1"/>
          </p:cNvSpPr>
          <p:nvPr>
            <p:ph idx="1"/>
          </p:nvPr>
        </p:nvSpPr>
        <p:spPr>
          <a:xfrm>
            <a:off x="2430950" y="1184030"/>
            <a:ext cx="8915400" cy="3777622"/>
          </a:xfrm>
        </p:spPr>
        <p:txBody>
          <a:bodyPr>
            <a:noAutofit/>
          </a:bodyPr>
          <a:lstStyle/>
          <a:p>
            <a:pPr marL="0" indent="0">
              <a:buNone/>
            </a:pPr>
            <a:r>
              <a:rPr lang="en-GB" sz="2400" i="1" dirty="0"/>
              <a:t>There are many big questions we can ask about life, about what people believe, and if this knowledge has an impact on the life that we live. RE helps children to make sense of religion and belief, reflecting on their own ideas and ways of living. </a:t>
            </a:r>
          </a:p>
          <a:p>
            <a:pPr marL="0" indent="0">
              <a:buNone/>
            </a:pPr>
            <a:r>
              <a:rPr lang="en-GB" sz="2400" i="1" dirty="0"/>
              <a:t>As our school embraces diversity, we want our children and staff to promote and embed this through our school values and curriculum.</a:t>
            </a:r>
            <a:r>
              <a:rPr lang="en-GB" sz="2400" dirty="0"/>
              <a:t> </a:t>
            </a:r>
            <a:r>
              <a:rPr lang="en-GB" sz="2400" i="1" dirty="0"/>
              <a:t>Within Religious Education this means encouraging each other to ask big questions, aspiring to grow in knowledge about what people believe and how this makes a difference to how they live their lives.</a:t>
            </a:r>
          </a:p>
        </p:txBody>
      </p:sp>
    </p:spTree>
    <p:extLst>
      <p:ext uri="{BB962C8B-B14F-4D97-AF65-F5344CB8AC3E}">
        <p14:creationId xmlns:p14="http://schemas.microsoft.com/office/powerpoint/2010/main" val="3798269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98D22E-FD4B-43B1-87AB-8EF7364691A2}"/>
              </a:ext>
            </a:extLst>
          </p:cNvPr>
          <p:cNvSpPr>
            <a:spLocks noGrp="1"/>
          </p:cNvSpPr>
          <p:nvPr>
            <p:ph idx="1"/>
          </p:nvPr>
        </p:nvSpPr>
        <p:spPr>
          <a:xfrm>
            <a:off x="2386989" y="375139"/>
            <a:ext cx="8915400" cy="6008076"/>
          </a:xfrm>
        </p:spPr>
        <p:txBody>
          <a:bodyPr>
            <a:normAutofit fontScale="32500" lnSpcReduction="20000"/>
          </a:bodyPr>
          <a:lstStyle/>
          <a:p>
            <a:pPr marL="0" indent="0">
              <a:buNone/>
            </a:pPr>
            <a:r>
              <a:rPr lang="en-GB" sz="5500" i="1" u="sng" dirty="0"/>
              <a:t>Intent statement for RE</a:t>
            </a:r>
          </a:p>
          <a:p>
            <a:pPr marL="0" indent="0">
              <a:buNone/>
            </a:pPr>
            <a:r>
              <a:rPr lang="en-GB" sz="5500" i="1" dirty="0"/>
              <a:t>Our aim is to create a flexible, responsive curriculum which can be adapted to reflect children's interests and teachers' passions whilst ensuring rigorous progression and coverage of key skills and knowledge.  </a:t>
            </a:r>
          </a:p>
          <a:p>
            <a:pPr marL="0" indent="0">
              <a:buNone/>
            </a:pPr>
            <a:r>
              <a:rPr lang="en-GB" sz="5500" i="1" dirty="0"/>
              <a:t>Religion and beliefs inform our values and are reflected in what we say and how we behave. RE is an important subject in itself, developing an individual’s knowledge and understanding of the religions and beliefs which form part of contemporary society.  </a:t>
            </a:r>
          </a:p>
          <a:p>
            <a:pPr marL="0" indent="0">
              <a:buNone/>
            </a:pPr>
            <a:r>
              <a:rPr lang="en-GB" sz="5500" i="1" dirty="0"/>
              <a:t>Religious education provokes challenging questions about the ultimate meaning and purpose of life, beliefs about God, the self and the nature of reality, issues of right and wrong, and what it means to be human. It can develop pupils’ knowledge and understanding of Christianity, of other principal religions, other religious traditions and worldviews that offer answers to questions such as these.  </a:t>
            </a:r>
          </a:p>
          <a:p>
            <a:pPr marL="0" indent="0">
              <a:buNone/>
            </a:pPr>
            <a:r>
              <a:rPr lang="en-GB" sz="5500" i="1" dirty="0"/>
              <a:t>RE also contributes to pupils’ personal development and well-being and to community cohesion by promoting mutual respect and tolerance in a diverse society. RE can also make important contributions to other parts of the school curriculum such as citizenship, personal, social, health and economic education, the humanities, education for sustainable development and others.  </a:t>
            </a:r>
          </a:p>
          <a:p>
            <a:pPr marL="0" indent="0">
              <a:buNone/>
            </a:pPr>
            <a:r>
              <a:rPr lang="en-GB" sz="5500" i="1" dirty="0"/>
              <a:t>It offers opportunities for personal reflection and spiritual development, deepening the understanding of the significance of religion in the lives of others – individually, communally and cross-culturally.  </a:t>
            </a:r>
          </a:p>
          <a:p>
            <a:pPr marL="0" indent="0">
              <a:buNone/>
            </a:pPr>
            <a:endParaRPr lang="en-GB" i="1" u="sng" dirty="0"/>
          </a:p>
        </p:txBody>
      </p:sp>
    </p:spTree>
    <p:extLst>
      <p:ext uri="{BB962C8B-B14F-4D97-AF65-F5344CB8AC3E}">
        <p14:creationId xmlns:p14="http://schemas.microsoft.com/office/powerpoint/2010/main" val="1430050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0AAD6F-F9F8-4C2E-96C0-737DF77554AD}"/>
              </a:ext>
            </a:extLst>
          </p:cNvPr>
          <p:cNvSpPr>
            <a:spLocks noGrp="1"/>
          </p:cNvSpPr>
          <p:nvPr>
            <p:ph idx="1"/>
          </p:nvPr>
        </p:nvSpPr>
        <p:spPr>
          <a:xfrm>
            <a:off x="2325443" y="401514"/>
            <a:ext cx="8915400" cy="5858609"/>
          </a:xfrm>
        </p:spPr>
        <p:txBody>
          <a:bodyPr>
            <a:normAutofit/>
          </a:bodyPr>
          <a:lstStyle/>
          <a:p>
            <a:pPr marL="0" indent="0">
              <a:buNone/>
            </a:pPr>
            <a:r>
              <a:rPr lang="en-GB" i="1" u="sng" dirty="0"/>
              <a:t>Our curriculum</a:t>
            </a:r>
          </a:p>
          <a:p>
            <a:pPr marL="0" indent="0">
              <a:buNone/>
            </a:pPr>
            <a:r>
              <a:rPr lang="en-GB" i="1" dirty="0"/>
              <a:t>We have introduced The Emmanuel Project as our primary scheme of work. This focuses on key beliefs/concepts of six different faiths and a non-religious worldview, as the driver to get to the heart of faith and link together stories, practices, festivals and ways of life.</a:t>
            </a:r>
          </a:p>
          <a:p>
            <a:pPr marL="0" lvl="0" indent="0" fontAlgn="base">
              <a:buNone/>
            </a:pPr>
            <a:r>
              <a:rPr lang="en-GB" i="1" dirty="0"/>
              <a:t>It follows an enquiry cycle model within each unit; engage, enquire, explore, evaluate and express. All the units expand the explore section into three areas scriptural text or narrative, community practice and daily living, to ensure a balanced approach to religious material, rather than an approach that focuses solely on religious festivals or sacred stories.   </a:t>
            </a:r>
          </a:p>
          <a:p>
            <a:pPr marL="0" indent="0">
              <a:buNone/>
            </a:pPr>
            <a:r>
              <a:rPr lang="en-GB" i="1" dirty="0"/>
              <a:t>It utilises a key question, often including the key concept, as the title of the unit and more questions throughout to help structure the learning and activities.</a:t>
            </a:r>
          </a:p>
          <a:p>
            <a:pPr marL="0" indent="0">
              <a:buNone/>
            </a:pPr>
            <a:endParaRPr lang="en-GB" i="1" dirty="0"/>
          </a:p>
          <a:p>
            <a:pPr marL="0" indent="0">
              <a:buNone/>
            </a:pPr>
            <a:endParaRPr lang="en-GB" i="1" dirty="0"/>
          </a:p>
          <a:p>
            <a:pPr marL="0" indent="0">
              <a:buNone/>
            </a:pPr>
            <a:r>
              <a:rPr lang="en-GB" i="1" u="sng" dirty="0"/>
              <a:t>What our curriculum looks like </a:t>
            </a:r>
          </a:p>
          <a:p>
            <a:pPr marL="0" indent="0">
              <a:buNone/>
            </a:pPr>
            <a:endParaRPr lang="en-GB" i="1" u="sng" dirty="0"/>
          </a:p>
          <a:p>
            <a:pPr marL="0" indent="0">
              <a:buNone/>
            </a:pPr>
            <a:r>
              <a:rPr lang="en-GB" i="1" dirty="0"/>
              <a:t> </a:t>
            </a:r>
          </a:p>
        </p:txBody>
      </p:sp>
    </p:spTree>
    <p:extLst>
      <p:ext uri="{BB962C8B-B14F-4D97-AF65-F5344CB8AC3E}">
        <p14:creationId xmlns:p14="http://schemas.microsoft.com/office/powerpoint/2010/main" val="4152314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11">
            <a:extLst>
              <a:ext uri="{FF2B5EF4-FFF2-40B4-BE49-F238E27FC236}">
                <a16:creationId xmlns:a16="http://schemas.microsoft.com/office/drawing/2014/main" id="{6EA67801-AF7A-42A3-87FE-52100F13C47A}"/>
              </a:ext>
            </a:extLst>
          </p:cNvPr>
          <p:cNvGraphicFramePr>
            <a:graphicFrameLocks noGrp="1"/>
          </p:cNvGraphicFramePr>
          <p:nvPr>
            <p:ph idx="1"/>
            <p:extLst>
              <p:ext uri="{D42A27DB-BD31-4B8C-83A1-F6EECF244321}">
                <p14:modId xmlns:p14="http://schemas.microsoft.com/office/powerpoint/2010/main" val="3539402378"/>
              </p:ext>
            </p:extLst>
          </p:nvPr>
        </p:nvGraphicFramePr>
        <p:xfrm>
          <a:off x="2189286" y="834371"/>
          <a:ext cx="8915399" cy="1372500"/>
        </p:xfrm>
        <a:graphic>
          <a:graphicData uri="http://schemas.openxmlformats.org/drawingml/2006/table">
            <a:tbl>
              <a:tblPr firstRow="1" firstCol="1" bandRow="1">
                <a:tableStyleId>{5C22544A-7EE6-4342-B048-85BDC9FD1C3A}</a:tableStyleId>
              </a:tblPr>
              <a:tblGrid>
                <a:gridCol w="1484647">
                  <a:extLst>
                    <a:ext uri="{9D8B030D-6E8A-4147-A177-3AD203B41FA5}">
                      <a16:colId xmlns:a16="http://schemas.microsoft.com/office/drawing/2014/main" val="2755398376"/>
                    </a:ext>
                  </a:extLst>
                </a:gridCol>
                <a:gridCol w="1485900">
                  <a:extLst>
                    <a:ext uri="{9D8B030D-6E8A-4147-A177-3AD203B41FA5}">
                      <a16:colId xmlns:a16="http://schemas.microsoft.com/office/drawing/2014/main" val="2912161992"/>
                    </a:ext>
                  </a:extLst>
                </a:gridCol>
                <a:gridCol w="1487152">
                  <a:extLst>
                    <a:ext uri="{9D8B030D-6E8A-4147-A177-3AD203B41FA5}">
                      <a16:colId xmlns:a16="http://schemas.microsoft.com/office/drawing/2014/main" val="3017175727"/>
                    </a:ext>
                  </a:extLst>
                </a:gridCol>
                <a:gridCol w="1485900">
                  <a:extLst>
                    <a:ext uri="{9D8B030D-6E8A-4147-A177-3AD203B41FA5}">
                      <a16:colId xmlns:a16="http://schemas.microsoft.com/office/drawing/2014/main" val="3539337428"/>
                    </a:ext>
                  </a:extLst>
                </a:gridCol>
                <a:gridCol w="1485900">
                  <a:extLst>
                    <a:ext uri="{9D8B030D-6E8A-4147-A177-3AD203B41FA5}">
                      <a16:colId xmlns:a16="http://schemas.microsoft.com/office/drawing/2014/main" val="2539488879"/>
                    </a:ext>
                  </a:extLst>
                </a:gridCol>
                <a:gridCol w="1485900">
                  <a:extLst>
                    <a:ext uri="{9D8B030D-6E8A-4147-A177-3AD203B41FA5}">
                      <a16:colId xmlns:a16="http://schemas.microsoft.com/office/drawing/2014/main" val="1716873764"/>
                    </a:ext>
                  </a:extLst>
                </a:gridCol>
              </a:tblGrid>
              <a:tr h="240012">
                <a:tc>
                  <a:txBody>
                    <a:bodyPr/>
                    <a:lstStyle/>
                    <a:p>
                      <a:pPr marL="225425" indent="-232410" algn="l">
                        <a:lnSpc>
                          <a:spcPct val="107000"/>
                        </a:lnSpc>
                        <a:spcAft>
                          <a:spcPts val="0"/>
                        </a:spcAft>
                      </a:pPr>
                      <a:r>
                        <a:rPr lang="en-GB" sz="1200" dirty="0">
                          <a:effectLst/>
                          <a:latin typeface="Arial" panose="020B0604020202020204" pitchFamily="34" charset="0"/>
                          <a:cs typeface="Arial" panose="020B0604020202020204" pitchFamily="34" charset="0"/>
                        </a:rPr>
                        <a:t>Autumn 1 </a:t>
                      </a:r>
                      <a:endParaRPr lang="en-GB" sz="1200" dirty="0">
                        <a:solidFill>
                          <a:srgbClr val="000000"/>
                        </a:solidFill>
                        <a:effectLst/>
                        <a:latin typeface="Arial" panose="020B0604020202020204" pitchFamily="34" charset="0"/>
                        <a:ea typeface="Tahoma" panose="020B0604030504040204" pitchFamily="34" charset="0"/>
                        <a:cs typeface="Arial" panose="020B0604020202020204" pitchFamily="34" charset="0"/>
                      </a:endParaRPr>
                    </a:p>
                  </a:txBody>
                  <a:tcPr marL="4381" marR="5633" marT="58209" marB="55080" anchor="ctr"/>
                </a:tc>
                <a:tc>
                  <a:txBody>
                    <a:bodyPr/>
                    <a:lstStyle/>
                    <a:p>
                      <a:pPr marL="227330" indent="-232410" algn="l">
                        <a:lnSpc>
                          <a:spcPct val="107000"/>
                        </a:lnSpc>
                        <a:spcAft>
                          <a:spcPts val="0"/>
                        </a:spcAft>
                      </a:pPr>
                      <a:r>
                        <a:rPr lang="en-GB" sz="1200">
                          <a:effectLst/>
                          <a:latin typeface="Arial" panose="020B0604020202020204" pitchFamily="34" charset="0"/>
                          <a:cs typeface="Arial" panose="020B0604020202020204" pitchFamily="34" charset="0"/>
                        </a:rPr>
                        <a:t>Autumn 2 </a:t>
                      </a:r>
                      <a:endParaRPr lang="en-GB" sz="1200">
                        <a:solidFill>
                          <a:srgbClr val="000000"/>
                        </a:solidFill>
                        <a:effectLst/>
                        <a:latin typeface="Arial" panose="020B0604020202020204" pitchFamily="34" charset="0"/>
                        <a:ea typeface="Tahoma" panose="020B0604030504040204" pitchFamily="34" charset="0"/>
                        <a:cs typeface="Arial" panose="020B0604020202020204" pitchFamily="34" charset="0"/>
                      </a:endParaRPr>
                    </a:p>
                  </a:txBody>
                  <a:tcPr marL="4381" marR="5633" marT="58209" marB="55080" anchor="ctr"/>
                </a:tc>
                <a:tc>
                  <a:txBody>
                    <a:bodyPr/>
                    <a:lstStyle/>
                    <a:p>
                      <a:pPr marL="635" indent="-232410" algn="l">
                        <a:lnSpc>
                          <a:spcPct val="107000"/>
                        </a:lnSpc>
                        <a:spcAft>
                          <a:spcPts val="0"/>
                        </a:spcAft>
                      </a:pPr>
                      <a:r>
                        <a:rPr lang="en-GB" sz="1200">
                          <a:effectLst/>
                          <a:latin typeface="Arial" panose="020B0604020202020204" pitchFamily="34" charset="0"/>
                          <a:cs typeface="Arial" panose="020B0604020202020204" pitchFamily="34" charset="0"/>
                        </a:rPr>
                        <a:t>Spring 1 </a:t>
                      </a:r>
                      <a:endParaRPr lang="en-GB" sz="1200">
                        <a:solidFill>
                          <a:srgbClr val="000000"/>
                        </a:solidFill>
                        <a:effectLst/>
                        <a:latin typeface="Arial" panose="020B0604020202020204" pitchFamily="34" charset="0"/>
                        <a:ea typeface="Tahoma" panose="020B0604030504040204" pitchFamily="34" charset="0"/>
                        <a:cs typeface="Arial" panose="020B0604020202020204" pitchFamily="34" charset="0"/>
                      </a:endParaRPr>
                    </a:p>
                  </a:txBody>
                  <a:tcPr marL="4381" marR="5633" marT="58209" marB="55080" anchor="ctr"/>
                </a:tc>
                <a:tc>
                  <a:txBody>
                    <a:bodyPr/>
                    <a:lstStyle/>
                    <a:p>
                      <a:pPr marL="1905" indent="-232410" algn="l">
                        <a:lnSpc>
                          <a:spcPct val="107000"/>
                        </a:lnSpc>
                        <a:spcAft>
                          <a:spcPts val="0"/>
                        </a:spcAft>
                      </a:pPr>
                      <a:r>
                        <a:rPr lang="en-GB" sz="1200">
                          <a:effectLst/>
                          <a:latin typeface="Arial" panose="020B0604020202020204" pitchFamily="34" charset="0"/>
                          <a:cs typeface="Arial" panose="020B0604020202020204" pitchFamily="34" charset="0"/>
                        </a:rPr>
                        <a:t>Spring 2 </a:t>
                      </a:r>
                      <a:endParaRPr lang="en-GB" sz="1200">
                        <a:solidFill>
                          <a:srgbClr val="000000"/>
                        </a:solidFill>
                        <a:effectLst/>
                        <a:latin typeface="Arial" panose="020B0604020202020204" pitchFamily="34" charset="0"/>
                        <a:ea typeface="Tahoma" panose="020B0604030504040204" pitchFamily="34" charset="0"/>
                        <a:cs typeface="Arial" panose="020B0604020202020204" pitchFamily="34" charset="0"/>
                      </a:endParaRPr>
                    </a:p>
                  </a:txBody>
                  <a:tcPr marL="4381" marR="5633" marT="58209" marB="55080" anchor="ctr"/>
                </a:tc>
                <a:tc>
                  <a:txBody>
                    <a:bodyPr/>
                    <a:lstStyle/>
                    <a:p>
                      <a:pPr marL="212090" indent="-232410" algn="l">
                        <a:lnSpc>
                          <a:spcPct val="107000"/>
                        </a:lnSpc>
                        <a:spcAft>
                          <a:spcPts val="0"/>
                        </a:spcAft>
                      </a:pPr>
                      <a:r>
                        <a:rPr lang="en-GB" sz="1200">
                          <a:effectLst/>
                          <a:latin typeface="Arial" panose="020B0604020202020204" pitchFamily="34" charset="0"/>
                          <a:cs typeface="Arial" panose="020B0604020202020204" pitchFamily="34" charset="0"/>
                        </a:rPr>
                        <a:t>Summer 1 </a:t>
                      </a:r>
                      <a:endParaRPr lang="en-GB" sz="1200">
                        <a:solidFill>
                          <a:srgbClr val="000000"/>
                        </a:solidFill>
                        <a:effectLst/>
                        <a:latin typeface="Arial" panose="020B0604020202020204" pitchFamily="34" charset="0"/>
                        <a:ea typeface="Tahoma" panose="020B0604030504040204" pitchFamily="34" charset="0"/>
                        <a:cs typeface="Arial" panose="020B0604020202020204" pitchFamily="34" charset="0"/>
                      </a:endParaRPr>
                    </a:p>
                  </a:txBody>
                  <a:tcPr marL="4381" marR="5633" marT="58209" marB="55080" anchor="ctr"/>
                </a:tc>
                <a:tc>
                  <a:txBody>
                    <a:bodyPr/>
                    <a:lstStyle/>
                    <a:p>
                      <a:pPr marL="212090" indent="-232410" algn="l">
                        <a:lnSpc>
                          <a:spcPct val="107000"/>
                        </a:lnSpc>
                        <a:spcAft>
                          <a:spcPts val="0"/>
                        </a:spcAft>
                      </a:pPr>
                      <a:r>
                        <a:rPr lang="en-GB" sz="1200">
                          <a:effectLst/>
                          <a:latin typeface="Arial" panose="020B0604020202020204" pitchFamily="34" charset="0"/>
                          <a:cs typeface="Arial" panose="020B0604020202020204" pitchFamily="34" charset="0"/>
                        </a:rPr>
                        <a:t>Summer 2 </a:t>
                      </a:r>
                      <a:endParaRPr lang="en-GB" sz="1200">
                        <a:solidFill>
                          <a:srgbClr val="000000"/>
                        </a:solidFill>
                        <a:effectLst/>
                        <a:latin typeface="Arial" panose="020B0604020202020204" pitchFamily="34" charset="0"/>
                        <a:ea typeface="Tahoma" panose="020B0604030504040204" pitchFamily="34" charset="0"/>
                        <a:cs typeface="Arial" panose="020B0604020202020204" pitchFamily="34" charset="0"/>
                      </a:endParaRPr>
                    </a:p>
                  </a:txBody>
                  <a:tcPr marL="4381" marR="5633" marT="58209" marB="55080" anchor="ctr"/>
                </a:tc>
                <a:extLst>
                  <a:ext uri="{0D108BD9-81ED-4DB2-BD59-A6C34878D82A}">
                    <a16:rowId xmlns:a16="http://schemas.microsoft.com/office/drawing/2014/main" val="3129227356"/>
                  </a:ext>
                </a:extLst>
              </a:tr>
              <a:tr h="991706">
                <a:tc>
                  <a:txBody>
                    <a:bodyPr/>
                    <a:lstStyle/>
                    <a:p>
                      <a:pPr marL="88265" marR="91440" indent="156845" algn="l">
                        <a:lnSpc>
                          <a:spcPct val="107000"/>
                        </a:lnSpc>
                        <a:spcAft>
                          <a:spcPts val="0"/>
                        </a:spcAft>
                      </a:pPr>
                      <a:endParaRPr lang="en-GB" sz="1200" b="0" dirty="0">
                        <a:solidFill>
                          <a:schemeClr val="tx1"/>
                        </a:solidFill>
                        <a:effectLst/>
                        <a:latin typeface="Arial" panose="020B0604020202020204" pitchFamily="34" charset="0"/>
                        <a:cs typeface="Arial" panose="020B0604020202020204" pitchFamily="34" charset="0"/>
                      </a:endParaRPr>
                    </a:p>
                    <a:p>
                      <a:pPr marL="88265" marR="91440" indent="156845" algn="l">
                        <a:lnSpc>
                          <a:spcPct val="107000"/>
                        </a:lnSpc>
                        <a:spcAft>
                          <a:spcPts val="0"/>
                        </a:spcAft>
                      </a:pPr>
                      <a:r>
                        <a:rPr lang="en-GB" sz="1200" b="0" dirty="0">
                          <a:solidFill>
                            <a:schemeClr val="tx1"/>
                          </a:solidFill>
                          <a:effectLst/>
                          <a:latin typeface="Arial" panose="020B0604020202020204" pitchFamily="34" charset="0"/>
                          <a:cs typeface="Arial" panose="020B0604020202020204" pitchFamily="34" charset="0"/>
                        </a:rPr>
                        <a:t>Why is the  word ‘God’ so important  to Christians? </a:t>
                      </a:r>
                      <a:endParaRPr lang="en-GB" sz="1200" b="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L="4381" marR="5633" marT="58209" marB="55080">
                    <a:solidFill>
                      <a:srgbClr val="FDEDE9"/>
                    </a:solidFill>
                  </a:tcPr>
                </a:tc>
                <a:tc>
                  <a:txBody>
                    <a:bodyPr/>
                    <a:lstStyle/>
                    <a:p>
                      <a:pPr marL="366395" marR="1270" indent="-232410" algn="l">
                        <a:lnSpc>
                          <a:spcPct val="107000"/>
                        </a:lnSpc>
                        <a:spcAft>
                          <a:spcPts val="0"/>
                        </a:spcAft>
                      </a:pPr>
                      <a:endParaRPr lang="en-GB" sz="1200" dirty="0">
                        <a:effectLst/>
                        <a:latin typeface="Arial" panose="020B0604020202020204" pitchFamily="34" charset="0"/>
                        <a:cs typeface="Arial" panose="020B0604020202020204" pitchFamily="34" charset="0"/>
                      </a:endParaRPr>
                    </a:p>
                    <a:p>
                      <a:pPr marL="366395" marR="1270" indent="-232410" algn="l">
                        <a:lnSpc>
                          <a:spcPct val="107000"/>
                        </a:lnSpc>
                        <a:spcAft>
                          <a:spcPts val="0"/>
                        </a:spcAft>
                      </a:pPr>
                      <a:r>
                        <a:rPr lang="en-GB" sz="1200" dirty="0">
                          <a:effectLst/>
                          <a:latin typeface="Arial" panose="020B0604020202020204" pitchFamily="34" charset="0"/>
                          <a:cs typeface="Arial" panose="020B0604020202020204" pitchFamily="34" charset="0"/>
                        </a:rPr>
                        <a:t>Why do </a:t>
                      </a:r>
                    </a:p>
                    <a:p>
                      <a:pPr marL="366395" indent="-232410" algn="l">
                        <a:lnSpc>
                          <a:spcPct val="103000"/>
                        </a:lnSpc>
                        <a:spcAft>
                          <a:spcPts val="5"/>
                        </a:spcAft>
                      </a:pPr>
                      <a:r>
                        <a:rPr lang="en-GB" sz="1200" dirty="0">
                          <a:effectLst/>
                          <a:latin typeface="Arial" panose="020B0604020202020204" pitchFamily="34" charset="0"/>
                          <a:cs typeface="Arial" panose="020B0604020202020204" pitchFamily="34" charset="0"/>
                        </a:rPr>
                        <a:t>Christians perform </a:t>
                      </a:r>
                    </a:p>
                    <a:p>
                      <a:pPr marL="24765" indent="-232410" algn="l">
                        <a:lnSpc>
                          <a:spcPct val="107000"/>
                        </a:lnSpc>
                        <a:spcAft>
                          <a:spcPts val="0"/>
                        </a:spcAft>
                      </a:pPr>
                      <a:r>
                        <a:rPr lang="en-GB" sz="1200" dirty="0">
                          <a:effectLst/>
                          <a:latin typeface="Arial" panose="020B0604020202020204" pitchFamily="34" charset="0"/>
                          <a:cs typeface="Arial" panose="020B0604020202020204" pitchFamily="34" charset="0"/>
                        </a:rPr>
                        <a:t>   nativity plays at        Christmas? </a:t>
                      </a:r>
                      <a:endParaRPr lang="en-GB" sz="1200" dirty="0">
                        <a:solidFill>
                          <a:srgbClr val="000000"/>
                        </a:solidFill>
                        <a:effectLst/>
                        <a:latin typeface="Arial" panose="020B0604020202020204" pitchFamily="34" charset="0"/>
                        <a:ea typeface="Tahoma" panose="020B0604030504040204" pitchFamily="34" charset="0"/>
                        <a:cs typeface="Arial" panose="020B0604020202020204" pitchFamily="34" charset="0"/>
                      </a:endParaRPr>
                    </a:p>
                  </a:txBody>
                  <a:tcPr marL="4381" marR="5633" marT="58209" marB="55080" anchor="ctr">
                    <a:solidFill>
                      <a:srgbClr val="FDEDE9"/>
                    </a:solidFill>
                  </a:tcPr>
                </a:tc>
                <a:tc>
                  <a:txBody>
                    <a:bodyPr/>
                    <a:lstStyle/>
                    <a:p>
                      <a:pPr marL="8890" indent="-232410" algn="l">
                        <a:lnSpc>
                          <a:spcPct val="107000"/>
                        </a:lnSpc>
                        <a:spcAft>
                          <a:spcPts val="0"/>
                        </a:spcAft>
                      </a:pPr>
                      <a:r>
                        <a:rPr lang="en-GB" sz="1200" dirty="0">
                          <a:effectLst/>
                          <a:latin typeface="Arial" panose="020B0604020202020204" pitchFamily="34" charset="0"/>
                          <a:cs typeface="Arial" panose="020B0604020202020204" pitchFamily="34" charset="0"/>
                        </a:rPr>
                        <a:t>How can we help others when they need it? </a:t>
                      </a:r>
                      <a:endParaRPr lang="en-GB" sz="1200" dirty="0">
                        <a:solidFill>
                          <a:srgbClr val="000000"/>
                        </a:solidFill>
                        <a:effectLst/>
                        <a:latin typeface="Arial" panose="020B0604020202020204" pitchFamily="34" charset="0"/>
                        <a:ea typeface="Tahoma" panose="020B0604030504040204" pitchFamily="34" charset="0"/>
                        <a:cs typeface="Arial" panose="020B0604020202020204" pitchFamily="34" charset="0"/>
                      </a:endParaRPr>
                    </a:p>
                  </a:txBody>
                  <a:tcPr marL="4381" marR="5633" marT="58209" marB="55080" anchor="ctr">
                    <a:solidFill>
                      <a:srgbClr val="FDEDE9"/>
                    </a:solidFill>
                  </a:tcPr>
                </a:tc>
                <a:tc>
                  <a:txBody>
                    <a:bodyPr/>
                    <a:lstStyle/>
                    <a:p>
                      <a:pPr marL="366395" marR="1270" indent="-232410" algn="l">
                        <a:lnSpc>
                          <a:spcPct val="107000"/>
                        </a:lnSpc>
                        <a:spcAft>
                          <a:spcPts val="0"/>
                        </a:spcAft>
                      </a:pPr>
                      <a:endParaRPr lang="en-GB" sz="1200" dirty="0">
                        <a:effectLst/>
                        <a:latin typeface="Arial" panose="020B0604020202020204" pitchFamily="34" charset="0"/>
                        <a:cs typeface="Arial" panose="020B0604020202020204" pitchFamily="34" charset="0"/>
                      </a:endParaRPr>
                    </a:p>
                    <a:p>
                      <a:pPr marL="366395" marR="1270" indent="-232410" algn="l">
                        <a:lnSpc>
                          <a:spcPct val="107000"/>
                        </a:lnSpc>
                        <a:spcAft>
                          <a:spcPts val="0"/>
                        </a:spcAft>
                      </a:pPr>
                      <a:r>
                        <a:rPr lang="en-GB" sz="1200" dirty="0">
                          <a:effectLst/>
                          <a:latin typeface="Arial" panose="020B0604020202020204" pitchFamily="34" charset="0"/>
                          <a:cs typeface="Arial" panose="020B0604020202020204" pitchFamily="34" charset="0"/>
                        </a:rPr>
                        <a:t>Why do Christians put a cross in an Easter garden? </a:t>
                      </a:r>
                      <a:endParaRPr lang="en-GB" sz="1200" dirty="0">
                        <a:solidFill>
                          <a:srgbClr val="000000"/>
                        </a:solidFill>
                        <a:effectLst/>
                        <a:latin typeface="Arial" panose="020B0604020202020204" pitchFamily="34" charset="0"/>
                        <a:ea typeface="Tahoma" panose="020B0604030504040204" pitchFamily="34" charset="0"/>
                        <a:cs typeface="Arial" panose="020B0604020202020204" pitchFamily="34" charset="0"/>
                      </a:endParaRPr>
                    </a:p>
                  </a:txBody>
                  <a:tcPr marL="4381" marR="5633" marT="58209" marB="55080" anchor="ctr">
                    <a:solidFill>
                      <a:srgbClr val="FDEDE9"/>
                    </a:solidFill>
                  </a:tcPr>
                </a:tc>
                <a:tc>
                  <a:txBody>
                    <a:bodyPr/>
                    <a:lstStyle/>
                    <a:p>
                      <a:pPr marL="366395" indent="-232410" algn="l">
                        <a:lnSpc>
                          <a:spcPct val="103000"/>
                        </a:lnSpc>
                        <a:spcAft>
                          <a:spcPts val="5"/>
                        </a:spcAft>
                      </a:pPr>
                      <a:endParaRPr lang="en-GB" sz="1200" dirty="0">
                        <a:effectLst/>
                        <a:latin typeface="Arial" panose="020B0604020202020204" pitchFamily="34" charset="0"/>
                        <a:cs typeface="Arial" panose="020B0604020202020204" pitchFamily="34" charset="0"/>
                      </a:endParaRPr>
                    </a:p>
                    <a:p>
                      <a:pPr marL="366395" indent="-232410" algn="l">
                        <a:lnSpc>
                          <a:spcPct val="103000"/>
                        </a:lnSpc>
                        <a:spcAft>
                          <a:spcPts val="5"/>
                        </a:spcAft>
                      </a:pPr>
                      <a:r>
                        <a:rPr lang="en-GB" sz="1200" dirty="0">
                          <a:effectLst/>
                          <a:latin typeface="Arial" panose="020B0604020202020204" pitchFamily="34" charset="0"/>
                          <a:cs typeface="Arial" panose="020B0604020202020204" pitchFamily="34" charset="0"/>
                        </a:rPr>
                        <a:t>What makes every single person </a:t>
                      </a:r>
                    </a:p>
                    <a:p>
                      <a:pPr marL="366395" indent="-232410" algn="l">
                        <a:lnSpc>
                          <a:spcPct val="107000"/>
                        </a:lnSpc>
                        <a:spcAft>
                          <a:spcPts val="0"/>
                        </a:spcAft>
                      </a:pPr>
                      <a:r>
                        <a:rPr lang="en-GB" sz="1200" dirty="0">
                          <a:effectLst/>
                          <a:latin typeface="Arial" panose="020B0604020202020204" pitchFamily="34" charset="0"/>
                          <a:cs typeface="Arial" panose="020B0604020202020204" pitchFamily="34" charset="0"/>
                        </a:rPr>
                        <a:t>unique and precious? </a:t>
                      </a:r>
                      <a:endParaRPr lang="en-GB" sz="1200" dirty="0">
                        <a:solidFill>
                          <a:srgbClr val="000000"/>
                        </a:solidFill>
                        <a:effectLst/>
                        <a:latin typeface="Arial" panose="020B0604020202020204" pitchFamily="34" charset="0"/>
                        <a:ea typeface="Tahoma" panose="020B0604030504040204" pitchFamily="34" charset="0"/>
                        <a:cs typeface="Arial" panose="020B0604020202020204" pitchFamily="34" charset="0"/>
                      </a:endParaRPr>
                    </a:p>
                  </a:txBody>
                  <a:tcPr marL="4381" marR="5633" marT="58209" marB="55080" anchor="ctr">
                    <a:solidFill>
                      <a:srgbClr val="FDEDE9"/>
                    </a:solidFill>
                  </a:tcPr>
                </a:tc>
                <a:tc>
                  <a:txBody>
                    <a:bodyPr/>
                    <a:lstStyle/>
                    <a:p>
                      <a:pPr marL="366395" indent="-232410" algn="l">
                        <a:lnSpc>
                          <a:spcPct val="107000"/>
                        </a:lnSpc>
                        <a:spcAft>
                          <a:spcPts val="0"/>
                        </a:spcAft>
                      </a:pPr>
                      <a:endParaRPr lang="en-GB" sz="1200" dirty="0">
                        <a:effectLst/>
                        <a:latin typeface="Arial" panose="020B0604020202020204" pitchFamily="34" charset="0"/>
                        <a:cs typeface="Arial" panose="020B0604020202020204" pitchFamily="34" charset="0"/>
                      </a:endParaRPr>
                    </a:p>
                    <a:p>
                      <a:pPr marL="366395" indent="-232410" algn="l">
                        <a:lnSpc>
                          <a:spcPct val="107000"/>
                        </a:lnSpc>
                        <a:spcAft>
                          <a:spcPts val="0"/>
                        </a:spcAft>
                      </a:pPr>
                      <a:r>
                        <a:rPr lang="en-GB" sz="1200" dirty="0">
                          <a:effectLst/>
                          <a:latin typeface="Arial" panose="020B0604020202020204" pitchFamily="34" charset="0"/>
                          <a:cs typeface="Arial" panose="020B0604020202020204" pitchFamily="34" charset="0"/>
                        </a:rPr>
                        <a:t>How can we care for our wonderful world? </a:t>
                      </a:r>
                      <a:endParaRPr lang="en-GB" sz="1200" dirty="0">
                        <a:solidFill>
                          <a:srgbClr val="000000"/>
                        </a:solidFill>
                        <a:effectLst/>
                        <a:latin typeface="Arial" panose="020B0604020202020204" pitchFamily="34" charset="0"/>
                        <a:ea typeface="Tahoma" panose="020B0604030504040204" pitchFamily="34" charset="0"/>
                        <a:cs typeface="Arial" panose="020B0604020202020204" pitchFamily="34" charset="0"/>
                      </a:endParaRPr>
                    </a:p>
                  </a:txBody>
                  <a:tcPr marL="4381" marR="5633" marT="58209" marB="55080" anchor="ctr">
                    <a:solidFill>
                      <a:srgbClr val="FDEDE9"/>
                    </a:solidFill>
                  </a:tcPr>
                </a:tc>
                <a:extLst>
                  <a:ext uri="{0D108BD9-81ED-4DB2-BD59-A6C34878D82A}">
                    <a16:rowId xmlns:a16="http://schemas.microsoft.com/office/drawing/2014/main" val="2973635217"/>
                  </a:ext>
                </a:extLst>
              </a:tr>
            </a:tbl>
          </a:graphicData>
        </a:graphic>
      </p:graphicFrame>
      <p:graphicFrame>
        <p:nvGraphicFramePr>
          <p:cNvPr id="13" name="Table 12">
            <a:extLst>
              <a:ext uri="{FF2B5EF4-FFF2-40B4-BE49-F238E27FC236}">
                <a16:creationId xmlns:a16="http://schemas.microsoft.com/office/drawing/2014/main" id="{B4F0FB40-A01B-4787-B2F8-A59D75A45068}"/>
              </a:ext>
            </a:extLst>
          </p:cNvPr>
          <p:cNvGraphicFramePr>
            <a:graphicFrameLocks noGrp="1"/>
          </p:cNvGraphicFramePr>
          <p:nvPr>
            <p:extLst>
              <p:ext uri="{D42A27DB-BD31-4B8C-83A1-F6EECF244321}">
                <p14:modId xmlns:p14="http://schemas.microsoft.com/office/powerpoint/2010/main" val="3094367063"/>
              </p:ext>
            </p:extLst>
          </p:nvPr>
        </p:nvGraphicFramePr>
        <p:xfrm>
          <a:off x="2189285" y="2206871"/>
          <a:ext cx="8915400" cy="2252807"/>
        </p:xfrm>
        <a:graphic>
          <a:graphicData uri="http://schemas.openxmlformats.org/drawingml/2006/table">
            <a:tbl>
              <a:tblPr firstRow="1" firstCol="1" bandRow="1">
                <a:tableStyleId>{5C22544A-7EE6-4342-B048-85BDC9FD1C3A}</a:tableStyleId>
              </a:tblPr>
              <a:tblGrid>
                <a:gridCol w="1484648">
                  <a:extLst>
                    <a:ext uri="{9D8B030D-6E8A-4147-A177-3AD203B41FA5}">
                      <a16:colId xmlns:a16="http://schemas.microsoft.com/office/drawing/2014/main" val="1681006286"/>
                    </a:ext>
                  </a:extLst>
                </a:gridCol>
                <a:gridCol w="1485900">
                  <a:extLst>
                    <a:ext uri="{9D8B030D-6E8A-4147-A177-3AD203B41FA5}">
                      <a16:colId xmlns:a16="http://schemas.microsoft.com/office/drawing/2014/main" val="4043894159"/>
                    </a:ext>
                  </a:extLst>
                </a:gridCol>
                <a:gridCol w="1487152">
                  <a:extLst>
                    <a:ext uri="{9D8B030D-6E8A-4147-A177-3AD203B41FA5}">
                      <a16:colId xmlns:a16="http://schemas.microsoft.com/office/drawing/2014/main" val="4032739624"/>
                    </a:ext>
                  </a:extLst>
                </a:gridCol>
                <a:gridCol w="1485900">
                  <a:extLst>
                    <a:ext uri="{9D8B030D-6E8A-4147-A177-3AD203B41FA5}">
                      <a16:colId xmlns:a16="http://schemas.microsoft.com/office/drawing/2014/main" val="1160183924"/>
                    </a:ext>
                  </a:extLst>
                </a:gridCol>
                <a:gridCol w="1485900">
                  <a:extLst>
                    <a:ext uri="{9D8B030D-6E8A-4147-A177-3AD203B41FA5}">
                      <a16:colId xmlns:a16="http://schemas.microsoft.com/office/drawing/2014/main" val="2298127351"/>
                    </a:ext>
                  </a:extLst>
                </a:gridCol>
                <a:gridCol w="1485900">
                  <a:extLst>
                    <a:ext uri="{9D8B030D-6E8A-4147-A177-3AD203B41FA5}">
                      <a16:colId xmlns:a16="http://schemas.microsoft.com/office/drawing/2014/main" val="3786592790"/>
                    </a:ext>
                  </a:extLst>
                </a:gridCol>
              </a:tblGrid>
              <a:tr h="399328">
                <a:tc>
                  <a:txBody>
                    <a:bodyPr/>
                    <a:lstStyle/>
                    <a:p>
                      <a:pPr marL="635" indent="-232410" algn="ctr">
                        <a:lnSpc>
                          <a:spcPct val="107000"/>
                        </a:lnSpc>
                        <a:spcAft>
                          <a:spcPts val="0"/>
                        </a:spcAft>
                      </a:pPr>
                      <a:r>
                        <a:rPr lang="en-GB" sz="1200" b="0" dirty="0">
                          <a:solidFill>
                            <a:schemeClr val="tx1"/>
                          </a:solidFill>
                          <a:effectLst/>
                          <a:latin typeface="Arial" panose="020B0604020202020204" pitchFamily="34" charset="0"/>
                          <a:cs typeface="Arial" panose="020B0604020202020204" pitchFamily="34" charset="0"/>
                        </a:rPr>
                        <a:t>CREATION 1 </a:t>
                      </a:r>
                      <a:endParaRPr lang="en-GB" sz="1200" b="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L="4381" marR="5633" marT="58209" marB="55080" anchor="ctr">
                    <a:solidFill>
                      <a:srgbClr val="FDEDE9"/>
                    </a:solidFill>
                  </a:tcPr>
                </a:tc>
                <a:tc>
                  <a:txBody>
                    <a:bodyPr/>
                    <a:lstStyle/>
                    <a:p>
                      <a:pPr marL="158750" indent="-232410">
                        <a:lnSpc>
                          <a:spcPct val="107000"/>
                        </a:lnSpc>
                        <a:spcAft>
                          <a:spcPts val="0"/>
                        </a:spcAft>
                      </a:pPr>
                      <a:r>
                        <a:rPr lang="en-GB" sz="1200" b="0" dirty="0">
                          <a:solidFill>
                            <a:schemeClr val="tx1"/>
                          </a:solidFill>
                          <a:effectLst/>
                          <a:latin typeface="Arial" panose="020B0604020202020204" pitchFamily="34" charset="0"/>
                          <a:cs typeface="Arial" panose="020B0604020202020204" pitchFamily="34" charset="0"/>
                        </a:rPr>
                        <a:t>INCARNATION 1 </a:t>
                      </a:r>
                      <a:endParaRPr lang="en-GB" sz="1200" b="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L="4381" marR="5633" marT="58209" marB="55080" anchor="ctr">
                    <a:solidFill>
                      <a:srgbClr val="FDEDE9"/>
                    </a:solidFill>
                  </a:tcPr>
                </a:tc>
                <a:tc>
                  <a:txBody>
                    <a:bodyPr/>
                    <a:lstStyle/>
                    <a:p>
                      <a:pPr marL="1905" indent="-232410" algn="ctr">
                        <a:lnSpc>
                          <a:spcPct val="107000"/>
                        </a:lnSpc>
                        <a:spcAft>
                          <a:spcPts val="0"/>
                        </a:spcAft>
                      </a:pPr>
                      <a:r>
                        <a:rPr lang="en-GB" sz="1200" b="0" dirty="0">
                          <a:solidFill>
                            <a:schemeClr val="tx1"/>
                          </a:solidFill>
                          <a:effectLst/>
                          <a:latin typeface="Arial" panose="020B0604020202020204" pitchFamily="34" charset="0"/>
                          <a:cs typeface="Arial" panose="020B0604020202020204" pitchFamily="34" charset="0"/>
                        </a:rPr>
                        <a:t>SALVATION 2 </a:t>
                      </a:r>
                      <a:endParaRPr lang="en-GB" sz="1200" b="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L="4381" marR="5633" marT="58209" marB="55080" anchor="ctr">
                    <a:solidFill>
                      <a:srgbClr val="FDEDE9"/>
                    </a:solidFill>
                  </a:tcPr>
                </a:tc>
                <a:tc>
                  <a:txBody>
                    <a:bodyPr/>
                    <a:lstStyle/>
                    <a:p>
                      <a:pPr marL="3175" indent="-232410" algn="ctr">
                        <a:lnSpc>
                          <a:spcPct val="107000"/>
                        </a:lnSpc>
                        <a:spcAft>
                          <a:spcPts val="0"/>
                        </a:spcAft>
                      </a:pPr>
                      <a:r>
                        <a:rPr lang="en-GB" sz="1200" b="0" dirty="0">
                          <a:solidFill>
                            <a:schemeClr val="tx1"/>
                          </a:solidFill>
                          <a:effectLst/>
                          <a:latin typeface="Arial" panose="020B0604020202020204" pitchFamily="34" charset="0"/>
                          <a:cs typeface="Arial" panose="020B0604020202020204" pitchFamily="34" charset="0"/>
                        </a:rPr>
                        <a:t>SALVATION 1 </a:t>
                      </a:r>
                      <a:endParaRPr lang="en-GB" sz="1200" b="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L="4381" marR="5633" marT="58209" marB="55080" anchor="ctr">
                    <a:solidFill>
                      <a:srgbClr val="FDEDE9"/>
                    </a:solidFill>
                  </a:tcPr>
                </a:tc>
                <a:tc>
                  <a:txBody>
                    <a:bodyPr/>
                    <a:lstStyle/>
                    <a:p>
                      <a:pPr marL="158750" indent="-232410">
                        <a:lnSpc>
                          <a:spcPct val="107000"/>
                        </a:lnSpc>
                        <a:spcAft>
                          <a:spcPts val="0"/>
                        </a:spcAft>
                      </a:pPr>
                      <a:r>
                        <a:rPr lang="en-GB" sz="1200" b="0" dirty="0">
                          <a:solidFill>
                            <a:schemeClr val="tx1"/>
                          </a:solidFill>
                          <a:effectLst/>
                          <a:latin typeface="Arial" panose="020B0604020202020204" pitchFamily="34" charset="0"/>
                          <a:cs typeface="Arial" panose="020B0604020202020204" pitchFamily="34" charset="0"/>
                        </a:rPr>
                        <a:t>INCARNATION 2 </a:t>
                      </a:r>
                      <a:endParaRPr lang="en-GB" sz="1200" b="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L="4381" marR="5633" marT="58209" marB="55080" anchor="ctr">
                    <a:solidFill>
                      <a:srgbClr val="FDEDE9"/>
                    </a:solidFill>
                  </a:tcPr>
                </a:tc>
                <a:tc>
                  <a:txBody>
                    <a:bodyPr/>
                    <a:lstStyle/>
                    <a:p>
                      <a:pPr marL="1905" indent="-232410" algn="ctr">
                        <a:lnSpc>
                          <a:spcPct val="107000"/>
                        </a:lnSpc>
                        <a:spcAft>
                          <a:spcPts val="0"/>
                        </a:spcAft>
                      </a:pPr>
                      <a:r>
                        <a:rPr lang="en-GB" sz="1200" b="0" dirty="0">
                          <a:solidFill>
                            <a:schemeClr val="tx1"/>
                          </a:solidFill>
                          <a:effectLst/>
                          <a:latin typeface="Arial" panose="020B0604020202020204" pitchFamily="34" charset="0"/>
                          <a:cs typeface="Arial" panose="020B0604020202020204" pitchFamily="34" charset="0"/>
                        </a:rPr>
                        <a:t>CREATION 2 </a:t>
                      </a:r>
                      <a:endParaRPr lang="en-GB" sz="1200" b="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L="4381" marR="5633" marT="58209" marB="55080" anchor="ctr">
                    <a:solidFill>
                      <a:srgbClr val="FDEDE9"/>
                    </a:solidFill>
                  </a:tcPr>
                </a:tc>
                <a:extLst>
                  <a:ext uri="{0D108BD9-81ED-4DB2-BD59-A6C34878D82A}">
                    <a16:rowId xmlns:a16="http://schemas.microsoft.com/office/drawing/2014/main" val="599293458"/>
                  </a:ext>
                </a:extLst>
              </a:tr>
              <a:tr h="543912">
                <a:tc>
                  <a:txBody>
                    <a:bodyPr/>
                    <a:lstStyle/>
                    <a:p>
                      <a:pPr marL="41275" marR="7620" indent="-232410" algn="ctr">
                        <a:lnSpc>
                          <a:spcPct val="107000"/>
                        </a:lnSpc>
                        <a:spcAft>
                          <a:spcPts val="0"/>
                        </a:spcAft>
                      </a:pPr>
                      <a:r>
                        <a:rPr lang="en-GB" sz="1200" b="0" dirty="0">
                          <a:solidFill>
                            <a:schemeClr val="tx1"/>
                          </a:solidFill>
                          <a:effectLst/>
                          <a:latin typeface="Arial" panose="020B0604020202020204" pitchFamily="34" charset="0"/>
                          <a:cs typeface="Arial" panose="020B0604020202020204" pitchFamily="34" charset="0"/>
                        </a:rPr>
                        <a:t>Including an encounter with … </a:t>
                      </a:r>
                      <a:endParaRPr lang="en-GB" sz="1200" b="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L="4381" marR="5633" marT="58209" marB="55080" anchor="ctr">
                    <a:solidFill>
                      <a:srgbClr val="FDEDE9"/>
                    </a:solidFill>
                  </a:tcPr>
                </a:tc>
                <a:tc>
                  <a:txBody>
                    <a:bodyPr/>
                    <a:lstStyle/>
                    <a:p>
                      <a:pPr marL="42545" marR="7620" indent="-232410" algn="ctr">
                        <a:lnSpc>
                          <a:spcPct val="107000"/>
                        </a:lnSpc>
                        <a:spcAft>
                          <a:spcPts val="0"/>
                        </a:spcAft>
                      </a:pPr>
                      <a:r>
                        <a:rPr lang="en-GB" sz="1200" dirty="0">
                          <a:effectLst/>
                          <a:latin typeface="Arial" panose="020B0604020202020204" pitchFamily="34" charset="0"/>
                          <a:cs typeface="Arial" panose="020B0604020202020204" pitchFamily="34" charset="0"/>
                        </a:rPr>
                        <a:t>Including an encounter with … </a:t>
                      </a:r>
                      <a:endParaRPr lang="en-GB" sz="1200" dirty="0">
                        <a:solidFill>
                          <a:srgbClr val="000000"/>
                        </a:solidFill>
                        <a:effectLst/>
                        <a:latin typeface="Arial" panose="020B0604020202020204" pitchFamily="34" charset="0"/>
                        <a:ea typeface="Tahoma" panose="020B0604030504040204" pitchFamily="34" charset="0"/>
                        <a:cs typeface="Arial" panose="020B0604020202020204" pitchFamily="34" charset="0"/>
                      </a:endParaRPr>
                    </a:p>
                  </a:txBody>
                  <a:tcPr marL="4381" marR="5633" marT="58209" marB="55080" anchor="ctr">
                    <a:solidFill>
                      <a:srgbClr val="FDEDE9"/>
                    </a:solidFill>
                  </a:tcPr>
                </a:tc>
                <a:tc>
                  <a:txBody>
                    <a:bodyPr/>
                    <a:lstStyle/>
                    <a:p>
                      <a:pPr marL="42545" marR="8890" indent="-232410" algn="ctr">
                        <a:lnSpc>
                          <a:spcPct val="107000"/>
                        </a:lnSpc>
                        <a:spcAft>
                          <a:spcPts val="0"/>
                        </a:spcAft>
                      </a:pPr>
                      <a:r>
                        <a:rPr lang="en-GB" sz="1200" dirty="0">
                          <a:effectLst/>
                          <a:latin typeface="Arial" panose="020B0604020202020204" pitchFamily="34" charset="0"/>
                          <a:cs typeface="Arial" panose="020B0604020202020204" pitchFamily="34" charset="0"/>
                        </a:rPr>
                        <a:t>Including an encounter with … </a:t>
                      </a:r>
                      <a:endParaRPr lang="en-GB" sz="1200" dirty="0">
                        <a:solidFill>
                          <a:srgbClr val="000000"/>
                        </a:solidFill>
                        <a:effectLst/>
                        <a:latin typeface="Arial" panose="020B0604020202020204" pitchFamily="34" charset="0"/>
                        <a:ea typeface="Tahoma" panose="020B0604030504040204" pitchFamily="34" charset="0"/>
                        <a:cs typeface="Arial" panose="020B0604020202020204" pitchFamily="34" charset="0"/>
                      </a:endParaRPr>
                    </a:p>
                  </a:txBody>
                  <a:tcPr marL="4381" marR="5633" marT="58209" marB="55080" anchor="ctr">
                    <a:solidFill>
                      <a:srgbClr val="FDEDE9"/>
                    </a:solidFill>
                  </a:tcPr>
                </a:tc>
                <a:tc>
                  <a:txBody>
                    <a:bodyPr/>
                    <a:lstStyle/>
                    <a:p>
                      <a:pPr marL="42545" marR="7620" indent="-232410" algn="ctr">
                        <a:lnSpc>
                          <a:spcPct val="107000"/>
                        </a:lnSpc>
                        <a:spcAft>
                          <a:spcPts val="0"/>
                        </a:spcAft>
                      </a:pPr>
                      <a:r>
                        <a:rPr lang="en-GB" sz="1200">
                          <a:effectLst/>
                          <a:latin typeface="Arial" panose="020B0604020202020204" pitchFamily="34" charset="0"/>
                          <a:cs typeface="Arial" panose="020B0604020202020204" pitchFamily="34" charset="0"/>
                        </a:rPr>
                        <a:t>Including an encounter with … </a:t>
                      </a:r>
                      <a:endParaRPr lang="en-GB" sz="1200">
                        <a:solidFill>
                          <a:srgbClr val="000000"/>
                        </a:solidFill>
                        <a:effectLst/>
                        <a:latin typeface="Arial" panose="020B0604020202020204" pitchFamily="34" charset="0"/>
                        <a:ea typeface="Tahoma" panose="020B0604030504040204" pitchFamily="34" charset="0"/>
                        <a:cs typeface="Arial" panose="020B0604020202020204" pitchFamily="34" charset="0"/>
                      </a:endParaRPr>
                    </a:p>
                  </a:txBody>
                  <a:tcPr marL="4381" marR="5633" marT="58209" marB="55080" anchor="ctr">
                    <a:solidFill>
                      <a:srgbClr val="FDEDE9"/>
                    </a:solidFill>
                  </a:tcPr>
                </a:tc>
                <a:tc>
                  <a:txBody>
                    <a:bodyPr/>
                    <a:lstStyle/>
                    <a:p>
                      <a:pPr marL="42545" marR="7620" indent="-232410" algn="ctr">
                        <a:lnSpc>
                          <a:spcPct val="107000"/>
                        </a:lnSpc>
                        <a:spcAft>
                          <a:spcPts val="0"/>
                        </a:spcAft>
                      </a:pPr>
                      <a:r>
                        <a:rPr lang="en-GB" sz="1200">
                          <a:effectLst/>
                          <a:latin typeface="Arial" panose="020B0604020202020204" pitchFamily="34" charset="0"/>
                          <a:cs typeface="Arial" panose="020B0604020202020204" pitchFamily="34" charset="0"/>
                        </a:rPr>
                        <a:t>Including an encounter with … </a:t>
                      </a:r>
                      <a:endParaRPr lang="en-GB" sz="1200">
                        <a:solidFill>
                          <a:srgbClr val="000000"/>
                        </a:solidFill>
                        <a:effectLst/>
                        <a:latin typeface="Arial" panose="020B0604020202020204" pitchFamily="34" charset="0"/>
                        <a:ea typeface="Tahoma" panose="020B0604030504040204" pitchFamily="34" charset="0"/>
                        <a:cs typeface="Arial" panose="020B0604020202020204" pitchFamily="34" charset="0"/>
                      </a:endParaRPr>
                    </a:p>
                  </a:txBody>
                  <a:tcPr marL="4381" marR="5633" marT="58209" marB="55080" anchor="ctr">
                    <a:solidFill>
                      <a:srgbClr val="FDEDE9"/>
                    </a:solidFill>
                  </a:tcPr>
                </a:tc>
                <a:tc>
                  <a:txBody>
                    <a:bodyPr/>
                    <a:lstStyle/>
                    <a:p>
                      <a:pPr marL="42545" marR="7620" indent="-232410" algn="ctr">
                        <a:lnSpc>
                          <a:spcPct val="107000"/>
                        </a:lnSpc>
                        <a:spcAft>
                          <a:spcPts val="0"/>
                        </a:spcAft>
                      </a:pPr>
                      <a:r>
                        <a:rPr lang="en-GB" sz="1200">
                          <a:effectLst/>
                          <a:latin typeface="Arial" panose="020B0604020202020204" pitchFamily="34" charset="0"/>
                          <a:cs typeface="Arial" panose="020B0604020202020204" pitchFamily="34" charset="0"/>
                        </a:rPr>
                        <a:t>Including an encounter with … </a:t>
                      </a:r>
                      <a:endParaRPr lang="en-GB" sz="1200">
                        <a:solidFill>
                          <a:srgbClr val="000000"/>
                        </a:solidFill>
                        <a:effectLst/>
                        <a:latin typeface="Arial" panose="020B0604020202020204" pitchFamily="34" charset="0"/>
                        <a:ea typeface="Tahoma" panose="020B0604030504040204" pitchFamily="34" charset="0"/>
                        <a:cs typeface="Arial" panose="020B0604020202020204" pitchFamily="34" charset="0"/>
                      </a:endParaRPr>
                    </a:p>
                  </a:txBody>
                  <a:tcPr marL="4381" marR="5633" marT="58209" marB="55080" anchor="ctr">
                    <a:solidFill>
                      <a:srgbClr val="FDEDE9"/>
                    </a:solidFill>
                  </a:tcPr>
                </a:tc>
                <a:extLst>
                  <a:ext uri="{0D108BD9-81ED-4DB2-BD59-A6C34878D82A}">
                    <a16:rowId xmlns:a16="http://schemas.microsoft.com/office/drawing/2014/main" val="3952295843"/>
                  </a:ext>
                </a:extLst>
              </a:tr>
              <a:tr h="1309567">
                <a:tc>
                  <a:txBody>
                    <a:bodyPr/>
                    <a:lstStyle/>
                    <a:p>
                      <a:pPr marL="59055" marR="20320" indent="13970" algn="ctr">
                        <a:lnSpc>
                          <a:spcPct val="107000"/>
                        </a:lnSpc>
                        <a:spcAft>
                          <a:spcPts val="0"/>
                        </a:spcAft>
                      </a:pPr>
                      <a:r>
                        <a:rPr lang="en-GB" sz="1200" b="0" dirty="0">
                          <a:solidFill>
                            <a:schemeClr val="tx1"/>
                          </a:solidFill>
                          <a:effectLst/>
                          <a:latin typeface="Arial" panose="020B0604020202020204" pitchFamily="34" charset="0"/>
                          <a:cs typeface="Arial" panose="020B0604020202020204" pitchFamily="34" charset="0"/>
                        </a:rPr>
                        <a:t>A Muslim whispering Allah in a baby’s ear </a:t>
                      </a:r>
                      <a:endParaRPr lang="en-GB" sz="1200" b="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L="4381" marR="5633" marT="58209" marB="55080" anchor="ctr">
                    <a:solidFill>
                      <a:srgbClr val="FDEDE9"/>
                    </a:solidFill>
                  </a:tcPr>
                </a:tc>
                <a:tc>
                  <a:txBody>
                    <a:bodyPr/>
                    <a:lstStyle/>
                    <a:p>
                      <a:pPr marL="1270" indent="-232410" algn="ctr">
                        <a:lnSpc>
                          <a:spcPct val="107000"/>
                        </a:lnSpc>
                        <a:spcAft>
                          <a:spcPts val="0"/>
                        </a:spcAft>
                      </a:pPr>
                      <a:r>
                        <a:rPr lang="en-GB" sz="1200" dirty="0">
                          <a:effectLst/>
                          <a:latin typeface="Arial" panose="020B0604020202020204" pitchFamily="34" charset="0"/>
                          <a:cs typeface="Arial" panose="020B0604020202020204" pitchFamily="34" charset="0"/>
                        </a:rPr>
                        <a:t>A Muslim story: </a:t>
                      </a:r>
                    </a:p>
                    <a:p>
                      <a:pPr marL="132715" indent="-232410">
                        <a:lnSpc>
                          <a:spcPct val="107000"/>
                        </a:lnSpc>
                        <a:spcAft>
                          <a:spcPts val="0"/>
                        </a:spcAft>
                      </a:pPr>
                      <a:r>
                        <a:rPr lang="en-GB" sz="1200" dirty="0">
                          <a:effectLst/>
                          <a:latin typeface="Arial" panose="020B0604020202020204" pitchFamily="34" charset="0"/>
                          <a:cs typeface="Arial" panose="020B0604020202020204" pitchFamily="34" charset="0"/>
                        </a:rPr>
                        <a:t>Muhammad and </a:t>
                      </a:r>
                    </a:p>
                    <a:p>
                      <a:pPr marL="1905" indent="-232410" algn="ctr">
                        <a:lnSpc>
                          <a:spcPct val="107000"/>
                        </a:lnSpc>
                        <a:spcAft>
                          <a:spcPts val="0"/>
                        </a:spcAft>
                      </a:pPr>
                      <a:r>
                        <a:rPr lang="en-GB" sz="1200" dirty="0">
                          <a:effectLst/>
                          <a:latin typeface="Arial" panose="020B0604020202020204" pitchFamily="34" charset="0"/>
                          <a:cs typeface="Arial" panose="020B0604020202020204" pitchFamily="34" charset="0"/>
                        </a:rPr>
                        <a:t>the Ants </a:t>
                      </a:r>
                      <a:endParaRPr lang="en-GB" sz="1200" dirty="0">
                        <a:solidFill>
                          <a:srgbClr val="000000"/>
                        </a:solidFill>
                        <a:effectLst/>
                        <a:latin typeface="Arial" panose="020B0604020202020204" pitchFamily="34" charset="0"/>
                        <a:ea typeface="Tahoma" panose="020B0604030504040204" pitchFamily="34" charset="0"/>
                        <a:cs typeface="Arial" panose="020B0604020202020204" pitchFamily="34" charset="0"/>
                      </a:endParaRPr>
                    </a:p>
                  </a:txBody>
                  <a:tcPr marL="4381" marR="5633" marT="58209" marB="55080" anchor="ctr">
                    <a:solidFill>
                      <a:srgbClr val="FDEDE9"/>
                    </a:solidFill>
                  </a:tcPr>
                </a:tc>
                <a:tc>
                  <a:txBody>
                    <a:bodyPr/>
                    <a:lstStyle/>
                    <a:p>
                      <a:pPr marL="1270" indent="-232410" algn="ctr">
                        <a:lnSpc>
                          <a:spcPct val="107000"/>
                        </a:lnSpc>
                        <a:spcAft>
                          <a:spcPts val="0"/>
                        </a:spcAft>
                      </a:pPr>
                      <a:r>
                        <a:rPr lang="en-GB" sz="1200" dirty="0">
                          <a:effectLst/>
                          <a:latin typeface="Arial" panose="020B0604020202020204" pitchFamily="34" charset="0"/>
                          <a:cs typeface="Arial" panose="020B0604020202020204" pitchFamily="34" charset="0"/>
                        </a:rPr>
                        <a:t>A Sikh story: Har </a:t>
                      </a:r>
                    </a:p>
                    <a:p>
                      <a:pPr marL="366395" indent="-232410" algn="ctr">
                        <a:lnSpc>
                          <a:spcPct val="107000"/>
                        </a:lnSpc>
                        <a:spcAft>
                          <a:spcPts val="0"/>
                        </a:spcAft>
                      </a:pPr>
                      <a:r>
                        <a:rPr lang="en-GB" sz="1200" dirty="0">
                          <a:effectLst/>
                          <a:latin typeface="Arial" panose="020B0604020202020204" pitchFamily="34" charset="0"/>
                          <a:cs typeface="Arial" panose="020B0604020202020204" pitchFamily="34" charset="0"/>
                        </a:rPr>
                        <a:t>Gobind and the </a:t>
                      </a:r>
                    </a:p>
                    <a:p>
                      <a:pPr marL="1270" indent="-232410" algn="ctr">
                        <a:lnSpc>
                          <a:spcPct val="107000"/>
                        </a:lnSpc>
                        <a:spcAft>
                          <a:spcPts val="0"/>
                        </a:spcAft>
                      </a:pPr>
                      <a:r>
                        <a:rPr lang="en-GB" sz="1200" dirty="0">
                          <a:effectLst/>
                          <a:latin typeface="Arial" panose="020B0604020202020204" pitchFamily="34" charset="0"/>
                          <a:cs typeface="Arial" panose="020B0604020202020204" pitchFamily="34" charset="0"/>
                        </a:rPr>
                        <a:t>52 Princes </a:t>
                      </a:r>
                      <a:endParaRPr lang="en-GB" sz="1200" dirty="0">
                        <a:solidFill>
                          <a:srgbClr val="000000"/>
                        </a:solidFill>
                        <a:effectLst/>
                        <a:latin typeface="Arial" panose="020B0604020202020204" pitchFamily="34" charset="0"/>
                        <a:ea typeface="Tahoma" panose="020B0604030504040204" pitchFamily="34" charset="0"/>
                        <a:cs typeface="Arial" panose="020B0604020202020204" pitchFamily="34" charset="0"/>
                      </a:endParaRPr>
                    </a:p>
                  </a:txBody>
                  <a:tcPr marL="4381" marR="5633" marT="58209" marB="55080" anchor="ctr">
                    <a:solidFill>
                      <a:srgbClr val="FDEDE9"/>
                    </a:solidFill>
                  </a:tcPr>
                </a:tc>
                <a:tc>
                  <a:txBody>
                    <a:bodyPr/>
                    <a:lstStyle/>
                    <a:p>
                      <a:pPr marL="366395" indent="-232410" algn="ctr">
                        <a:lnSpc>
                          <a:spcPct val="107000"/>
                        </a:lnSpc>
                        <a:spcAft>
                          <a:spcPts val="0"/>
                        </a:spcAft>
                      </a:pPr>
                      <a:r>
                        <a:rPr lang="en-GB" sz="1200" dirty="0">
                          <a:effectLst/>
                          <a:latin typeface="Arial" panose="020B0604020202020204" pitchFamily="34" charset="0"/>
                          <a:cs typeface="Arial" panose="020B0604020202020204" pitchFamily="34" charset="0"/>
                        </a:rPr>
                        <a:t>A Buddhist story: The Monkey King </a:t>
                      </a:r>
                      <a:endParaRPr lang="en-GB" sz="1200" dirty="0">
                        <a:solidFill>
                          <a:srgbClr val="000000"/>
                        </a:solidFill>
                        <a:effectLst/>
                        <a:latin typeface="Arial" panose="020B0604020202020204" pitchFamily="34" charset="0"/>
                        <a:ea typeface="Tahoma" panose="020B0604030504040204" pitchFamily="34" charset="0"/>
                        <a:cs typeface="Arial" panose="020B0604020202020204" pitchFamily="34" charset="0"/>
                      </a:endParaRPr>
                    </a:p>
                  </a:txBody>
                  <a:tcPr marL="4381" marR="5633" marT="58209" marB="55080" anchor="ctr">
                    <a:solidFill>
                      <a:srgbClr val="FDEDE9"/>
                    </a:solidFill>
                  </a:tcPr>
                </a:tc>
                <a:tc>
                  <a:txBody>
                    <a:bodyPr/>
                    <a:lstStyle/>
                    <a:p>
                      <a:pPr marL="76835" marR="37465" indent="-232410" algn="ctr">
                        <a:lnSpc>
                          <a:spcPct val="99000"/>
                        </a:lnSpc>
                        <a:spcAft>
                          <a:spcPts val="10"/>
                        </a:spcAft>
                      </a:pPr>
                      <a:r>
                        <a:rPr lang="en-GB" sz="1200" dirty="0">
                          <a:effectLst/>
                          <a:latin typeface="Arial" panose="020B0604020202020204" pitchFamily="34" charset="0"/>
                          <a:cs typeface="Arial" panose="020B0604020202020204" pitchFamily="34" charset="0"/>
                        </a:rPr>
                        <a:t>Hindus celebrating at  </a:t>
                      </a:r>
                    </a:p>
                    <a:p>
                      <a:pPr marL="129540" indent="-232410">
                        <a:lnSpc>
                          <a:spcPct val="107000"/>
                        </a:lnSpc>
                        <a:spcAft>
                          <a:spcPts val="0"/>
                        </a:spcAft>
                      </a:pPr>
                      <a:r>
                        <a:rPr lang="en-GB" sz="1200" dirty="0">
                          <a:effectLst/>
                          <a:latin typeface="Arial" panose="020B0604020202020204" pitchFamily="34" charset="0"/>
                          <a:cs typeface="Arial" panose="020B0604020202020204" pitchFamily="34" charset="0"/>
                        </a:rPr>
                        <a:t>Raksha Bandhan </a:t>
                      </a:r>
                      <a:endParaRPr lang="en-GB" sz="1200" dirty="0">
                        <a:solidFill>
                          <a:srgbClr val="000000"/>
                        </a:solidFill>
                        <a:effectLst/>
                        <a:latin typeface="Arial" panose="020B0604020202020204" pitchFamily="34" charset="0"/>
                        <a:ea typeface="Tahoma" panose="020B0604030504040204" pitchFamily="34" charset="0"/>
                        <a:cs typeface="Arial" panose="020B0604020202020204" pitchFamily="34" charset="0"/>
                      </a:endParaRPr>
                    </a:p>
                  </a:txBody>
                  <a:tcPr marL="4381" marR="5633" marT="58209" marB="55080" anchor="ctr">
                    <a:solidFill>
                      <a:srgbClr val="FDEDE9"/>
                    </a:solidFill>
                  </a:tcPr>
                </a:tc>
                <a:tc>
                  <a:txBody>
                    <a:bodyPr/>
                    <a:lstStyle/>
                    <a:p>
                      <a:pPr marL="114300" indent="-232410">
                        <a:lnSpc>
                          <a:spcPct val="107000"/>
                        </a:lnSpc>
                        <a:spcAft>
                          <a:spcPts val="0"/>
                        </a:spcAft>
                      </a:pPr>
                      <a:r>
                        <a:rPr lang="en-GB" sz="1200" dirty="0">
                          <a:effectLst/>
                          <a:latin typeface="Arial" panose="020B0604020202020204" pitchFamily="34" charset="0"/>
                          <a:cs typeface="Arial" panose="020B0604020202020204" pitchFamily="34" charset="0"/>
                        </a:rPr>
                        <a:t>Tu be Shevat: the </a:t>
                      </a:r>
                    </a:p>
                    <a:p>
                      <a:pPr marL="71120" marR="29845" indent="-232410" algn="ctr">
                        <a:lnSpc>
                          <a:spcPct val="107000"/>
                        </a:lnSpc>
                        <a:spcAft>
                          <a:spcPts val="0"/>
                        </a:spcAft>
                      </a:pPr>
                      <a:r>
                        <a:rPr lang="en-GB" sz="1200" dirty="0">
                          <a:effectLst/>
                          <a:latin typeface="Arial" panose="020B0604020202020204" pitchFamily="34" charset="0"/>
                          <a:cs typeface="Arial" panose="020B0604020202020204" pitchFamily="34" charset="0"/>
                        </a:rPr>
                        <a:t>Jewish ‘Birthday of Trees’ </a:t>
                      </a:r>
                    </a:p>
                    <a:p>
                      <a:pPr marL="71120" marR="29845" indent="-232410" algn="ctr">
                        <a:lnSpc>
                          <a:spcPct val="107000"/>
                        </a:lnSpc>
                        <a:spcAft>
                          <a:spcPts val="0"/>
                        </a:spcAft>
                      </a:pPr>
                      <a:r>
                        <a:rPr lang="en-GB" sz="1200" dirty="0">
                          <a:solidFill>
                            <a:srgbClr val="000000"/>
                          </a:solidFill>
                          <a:effectLst/>
                          <a:latin typeface="Arial" panose="020B0604020202020204" pitchFamily="34" charset="0"/>
                          <a:ea typeface="Tahoma" panose="020B0604030504040204" pitchFamily="34" charset="0"/>
                          <a:cs typeface="Arial" panose="020B0604020202020204" pitchFamily="34" charset="0"/>
                        </a:rPr>
                        <a:t>Humanism – understanding our world</a:t>
                      </a:r>
                    </a:p>
                  </a:txBody>
                  <a:tcPr marL="4381" marR="5633" marT="58209" marB="55080" anchor="ctr">
                    <a:solidFill>
                      <a:srgbClr val="FDEDE9"/>
                    </a:solidFill>
                  </a:tcPr>
                </a:tc>
                <a:extLst>
                  <a:ext uri="{0D108BD9-81ED-4DB2-BD59-A6C34878D82A}">
                    <a16:rowId xmlns:a16="http://schemas.microsoft.com/office/drawing/2014/main" val="1681976374"/>
                  </a:ext>
                </a:extLst>
              </a:tr>
            </a:tbl>
          </a:graphicData>
        </a:graphic>
      </p:graphicFrame>
      <p:sp>
        <p:nvSpPr>
          <p:cNvPr id="14" name="TextBox 13">
            <a:extLst>
              <a:ext uri="{FF2B5EF4-FFF2-40B4-BE49-F238E27FC236}">
                <a16:creationId xmlns:a16="http://schemas.microsoft.com/office/drawing/2014/main" id="{600ED8DA-48CA-45F7-8A3B-82A43BD5C128}"/>
              </a:ext>
            </a:extLst>
          </p:cNvPr>
          <p:cNvSpPr txBox="1"/>
          <p:nvPr/>
        </p:nvSpPr>
        <p:spPr>
          <a:xfrm>
            <a:off x="2189285" y="87922"/>
            <a:ext cx="8613255" cy="830997"/>
          </a:xfrm>
          <a:prstGeom prst="rect">
            <a:avLst/>
          </a:prstGeom>
          <a:noFill/>
        </p:spPr>
        <p:txBody>
          <a:bodyPr wrap="none" rtlCol="0">
            <a:spAutoFit/>
          </a:bodyPr>
          <a:lstStyle/>
          <a:p>
            <a:r>
              <a:rPr lang="en-GB" sz="1600" b="1" dirty="0"/>
              <a:t>Long Term Plan for EYFS (RE delivered flexibly according to the statutory requirements</a:t>
            </a:r>
          </a:p>
          <a:p>
            <a:r>
              <a:rPr lang="en-GB" sz="1600" b="1" dirty="0"/>
              <a:t>of the EYFS framework and to help meet the Early Learning Goals) </a:t>
            </a:r>
          </a:p>
          <a:p>
            <a:endParaRPr lang="en-GB" sz="1600" b="1" dirty="0"/>
          </a:p>
        </p:txBody>
      </p:sp>
    </p:spTree>
    <p:extLst>
      <p:ext uri="{BB962C8B-B14F-4D97-AF65-F5344CB8AC3E}">
        <p14:creationId xmlns:p14="http://schemas.microsoft.com/office/powerpoint/2010/main" val="2806271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86BA01F3-4993-4ACF-BFAF-A06CFE0B42AE}"/>
              </a:ext>
            </a:extLst>
          </p:cNvPr>
          <p:cNvGraphicFramePr>
            <a:graphicFrameLocks noGrp="1"/>
          </p:cNvGraphicFramePr>
          <p:nvPr>
            <p:ph idx="1"/>
            <p:extLst>
              <p:ext uri="{D42A27DB-BD31-4B8C-83A1-F6EECF244321}">
                <p14:modId xmlns:p14="http://schemas.microsoft.com/office/powerpoint/2010/main" val="3604778643"/>
              </p:ext>
            </p:extLst>
          </p:nvPr>
        </p:nvGraphicFramePr>
        <p:xfrm>
          <a:off x="1705707" y="1138598"/>
          <a:ext cx="9759459" cy="2556447"/>
        </p:xfrm>
        <a:graphic>
          <a:graphicData uri="http://schemas.openxmlformats.org/drawingml/2006/table">
            <a:tbl>
              <a:tblPr firstRow="1" firstCol="1" bandRow="1">
                <a:tableStyleId>{5C22544A-7EE6-4342-B048-85BDC9FD1C3A}</a:tableStyleId>
              </a:tblPr>
              <a:tblGrid>
                <a:gridCol w="1428213">
                  <a:extLst>
                    <a:ext uri="{9D8B030D-6E8A-4147-A177-3AD203B41FA5}">
                      <a16:colId xmlns:a16="http://schemas.microsoft.com/office/drawing/2014/main" val="3084522970"/>
                    </a:ext>
                  </a:extLst>
                </a:gridCol>
                <a:gridCol w="1432948">
                  <a:extLst>
                    <a:ext uri="{9D8B030D-6E8A-4147-A177-3AD203B41FA5}">
                      <a16:colId xmlns:a16="http://schemas.microsoft.com/office/drawing/2014/main" val="3620547937"/>
                    </a:ext>
                  </a:extLst>
                </a:gridCol>
                <a:gridCol w="1437078">
                  <a:extLst>
                    <a:ext uri="{9D8B030D-6E8A-4147-A177-3AD203B41FA5}">
                      <a16:colId xmlns:a16="http://schemas.microsoft.com/office/drawing/2014/main" val="1891696621"/>
                    </a:ext>
                  </a:extLst>
                </a:gridCol>
                <a:gridCol w="90549">
                  <a:extLst>
                    <a:ext uri="{9D8B030D-6E8A-4147-A177-3AD203B41FA5}">
                      <a16:colId xmlns:a16="http://schemas.microsoft.com/office/drawing/2014/main" val="2999944330"/>
                    </a:ext>
                  </a:extLst>
                </a:gridCol>
                <a:gridCol w="1530995">
                  <a:extLst>
                    <a:ext uri="{9D8B030D-6E8A-4147-A177-3AD203B41FA5}">
                      <a16:colId xmlns:a16="http://schemas.microsoft.com/office/drawing/2014/main" val="1873589409"/>
                    </a:ext>
                  </a:extLst>
                </a:gridCol>
                <a:gridCol w="1625674">
                  <a:extLst>
                    <a:ext uri="{9D8B030D-6E8A-4147-A177-3AD203B41FA5}">
                      <a16:colId xmlns:a16="http://schemas.microsoft.com/office/drawing/2014/main" val="815010384"/>
                    </a:ext>
                  </a:extLst>
                </a:gridCol>
                <a:gridCol w="1626351">
                  <a:extLst>
                    <a:ext uri="{9D8B030D-6E8A-4147-A177-3AD203B41FA5}">
                      <a16:colId xmlns:a16="http://schemas.microsoft.com/office/drawing/2014/main" val="3111011045"/>
                    </a:ext>
                  </a:extLst>
                </a:gridCol>
                <a:gridCol w="587651">
                  <a:extLst>
                    <a:ext uri="{9D8B030D-6E8A-4147-A177-3AD203B41FA5}">
                      <a16:colId xmlns:a16="http://schemas.microsoft.com/office/drawing/2014/main" val="2172025538"/>
                    </a:ext>
                  </a:extLst>
                </a:gridCol>
              </a:tblGrid>
              <a:tr h="296545">
                <a:tc>
                  <a:txBody>
                    <a:bodyPr/>
                    <a:lstStyle/>
                    <a:p>
                      <a:pPr marL="366395" marR="66675" indent="-232410" algn="ctr">
                        <a:lnSpc>
                          <a:spcPct val="107000"/>
                        </a:lnSpc>
                        <a:spcAft>
                          <a:spcPts val="0"/>
                        </a:spcAft>
                      </a:pPr>
                      <a:r>
                        <a:rPr lang="en-GB" sz="1200">
                          <a:effectLst/>
                        </a:rPr>
                        <a:t>Autumn 1 </a:t>
                      </a:r>
                      <a:endParaRPr lang="en-GB" sz="1400">
                        <a:solidFill>
                          <a:srgbClr val="000000"/>
                        </a:solidFill>
                        <a:effectLst/>
                        <a:latin typeface="Tahoma" panose="020B0604030504040204" pitchFamily="34" charset="0"/>
                        <a:ea typeface="Tahoma" panose="020B0604030504040204" pitchFamily="34" charset="0"/>
                        <a:cs typeface="Times New Roman" panose="02020603050405020304" pitchFamily="18" charset="0"/>
                      </a:endParaRPr>
                    </a:p>
                  </a:txBody>
                  <a:tcPr marL="62865" marR="0" marT="83820" marB="10160" anchor="ctr"/>
                </a:tc>
                <a:tc>
                  <a:txBody>
                    <a:bodyPr/>
                    <a:lstStyle/>
                    <a:p>
                      <a:pPr marL="366395" marR="64770" indent="-232410" algn="ctr">
                        <a:lnSpc>
                          <a:spcPct val="107000"/>
                        </a:lnSpc>
                        <a:spcAft>
                          <a:spcPts val="0"/>
                        </a:spcAft>
                      </a:pPr>
                      <a:r>
                        <a:rPr lang="en-GB" sz="1200">
                          <a:effectLst/>
                        </a:rPr>
                        <a:t>Autumn 2 </a:t>
                      </a:r>
                      <a:endParaRPr lang="en-GB" sz="1400">
                        <a:solidFill>
                          <a:srgbClr val="000000"/>
                        </a:solidFill>
                        <a:effectLst/>
                        <a:latin typeface="Tahoma" panose="020B0604030504040204" pitchFamily="34" charset="0"/>
                        <a:ea typeface="Tahoma" panose="020B0604030504040204" pitchFamily="34" charset="0"/>
                        <a:cs typeface="Times New Roman" panose="02020603050405020304" pitchFamily="18" charset="0"/>
                      </a:endParaRPr>
                    </a:p>
                  </a:txBody>
                  <a:tcPr marL="62865" marR="0" marT="83820" marB="10160" anchor="ctr"/>
                </a:tc>
                <a:tc>
                  <a:txBody>
                    <a:bodyPr/>
                    <a:lstStyle/>
                    <a:p>
                      <a:pPr marL="25400" indent="-232410" algn="ctr">
                        <a:lnSpc>
                          <a:spcPct val="107000"/>
                        </a:lnSpc>
                        <a:spcAft>
                          <a:spcPts val="0"/>
                        </a:spcAft>
                      </a:pPr>
                      <a:r>
                        <a:rPr lang="en-GB" sz="1200">
                          <a:effectLst/>
                        </a:rPr>
                        <a:t>Spring 1 </a:t>
                      </a:r>
                      <a:endParaRPr lang="en-GB" sz="1400">
                        <a:solidFill>
                          <a:srgbClr val="000000"/>
                        </a:solidFill>
                        <a:effectLst/>
                        <a:latin typeface="Tahoma" panose="020B0604030504040204" pitchFamily="34" charset="0"/>
                        <a:ea typeface="Tahoma" panose="020B0604030504040204" pitchFamily="34" charset="0"/>
                        <a:cs typeface="Times New Roman" panose="02020603050405020304" pitchFamily="18" charset="0"/>
                      </a:endParaRPr>
                    </a:p>
                  </a:txBody>
                  <a:tcPr marL="62865" marR="0" marT="83820" marB="10160" anchor="ctr"/>
                </a:tc>
                <a:tc>
                  <a:txBody>
                    <a:bodyPr/>
                    <a:lstStyle/>
                    <a:p>
                      <a:pPr marL="366395" indent="-232410">
                        <a:lnSpc>
                          <a:spcPct val="107000"/>
                        </a:lnSpc>
                        <a:spcAft>
                          <a:spcPts val="800"/>
                        </a:spcAft>
                      </a:pPr>
                      <a:r>
                        <a:rPr lang="en-GB" sz="1400">
                          <a:effectLst/>
                        </a:rPr>
                        <a:t> </a:t>
                      </a:r>
                      <a:endParaRPr lang="en-GB" sz="1400">
                        <a:solidFill>
                          <a:srgbClr val="000000"/>
                        </a:solidFill>
                        <a:effectLst/>
                        <a:latin typeface="Tahoma" panose="020B0604030504040204" pitchFamily="34" charset="0"/>
                        <a:ea typeface="Tahoma" panose="020B0604030504040204" pitchFamily="34" charset="0"/>
                        <a:cs typeface="Times New Roman" panose="02020603050405020304" pitchFamily="18" charset="0"/>
                      </a:endParaRPr>
                    </a:p>
                  </a:txBody>
                  <a:tcPr marL="62865" marR="0" marT="83820" marB="10160"/>
                </a:tc>
                <a:tc>
                  <a:txBody>
                    <a:bodyPr/>
                    <a:lstStyle/>
                    <a:p>
                      <a:pPr marL="366395" marR="65405" indent="-232410" algn="ctr">
                        <a:lnSpc>
                          <a:spcPct val="107000"/>
                        </a:lnSpc>
                        <a:spcAft>
                          <a:spcPts val="0"/>
                        </a:spcAft>
                      </a:pPr>
                      <a:r>
                        <a:rPr lang="en-GB" sz="1200">
                          <a:effectLst/>
                        </a:rPr>
                        <a:t>Spring 2 </a:t>
                      </a:r>
                      <a:endParaRPr lang="en-GB" sz="1400">
                        <a:solidFill>
                          <a:srgbClr val="000000"/>
                        </a:solidFill>
                        <a:effectLst/>
                        <a:latin typeface="Tahoma" panose="020B0604030504040204" pitchFamily="34" charset="0"/>
                        <a:ea typeface="Tahoma" panose="020B0604030504040204" pitchFamily="34" charset="0"/>
                        <a:cs typeface="Times New Roman" panose="02020603050405020304" pitchFamily="18" charset="0"/>
                      </a:endParaRPr>
                    </a:p>
                  </a:txBody>
                  <a:tcPr marL="62865" marR="0" marT="83820" marB="10160" anchor="ctr"/>
                </a:tc>
                <a:tc>
                  <a:txBody>
                    <a:bodyPr/>
                    <a:lstStyle/>
                    <a:p>
                      <a:pPr marL="366395" marR="67310" indent="-232410" algn="ctr">
                        <a:lnSpc>
                          <a:spcPct val="107000"/>
                        </a:lnSpc>
                        <a:spcAft>
                          <a:spcPts val="0"/>
                        </a:spcAft>
                      </a:pPr>
                      <a:r>
                        <a:rPr lang="en-GB" sz="1200">
                          <a:effectLst/>
                        </a:rPr>
                        <a:t>Summer 1 </a:t>
                      </a:r>
                      <a:endParaRPr lang="en-GB" sz="1400">
                        <a:solidFill>
                          <a:srgbClr val="000000"/>
                        </a:solidFill>
                        <a:effectLst/>
                        <a:latin typeface="Tahoma" panose="020B0604030504040204" pitchFamily="34" charset="0"/>
                        <a:ea typeface="Tahoma" panose="020B0604030504040204" pitchFamily="34" charset="0"/>
                        <a:cs typeface="Times New Roman" panose="02020603050405020304" pitchFamily="18" charset="0"/>
                      </a:endParaRPr>
                    </a:p>
                  </a:txBody>
                  <a:tcPr marL="62865" marR="0" marT="83820" marB="10160" anchor="ctr"/>
                </a:tc>
                <a:tc>
                  <a:txBody>
                    <a:bodyPr/>
                    <a:lstStyle/>
                    <a:p>
                      <a:pPr marL="366395" marR="66675" indent="-232410" algn="ctr">
                        <a:lnSpc>
                          <a:spcPct val="107000"/>
                        </a:lnSpc>
                        <a:spcAft>
                          <a:spcPts val="0"/>
                        </a:spcAft>
                      </a:pPr>
                      <a:r>
                        <a:rPr lang="en-GB" sz="1200">
                          <a:effectLst/>
                        </a:rPr>
                        <a:t>Summer 2 </a:t>
                      </a:r>
                      <a:endParaRPr lang="en-GB" sz="1400">
                        <a:solidFill>
                          <a:srgbClr val="000000"/>
                        </a:solidFill>
                        <a:effectLst/>
                        <a:latin typeface="Tahoma" panose="020B0604030504040204" pitchFamily="34" charset="0"/>
                        <a:ea typeface="Tahoma" panose="020B0604030504040204" pitchFamily="34" charset="0"/>
                        <a:cs typeface="Times New Roman" panose="02020603050405020304" pitchFamily="18" charset="0"/>
                      </a:endParaRPr>
                    </a:p>
                  </a:txBody>
                  <a:tcPr marL="62865" marR="0" marT="83820" marB="10160" anchor="ctr"/>
                </a:tc>
                <a:tc>
                  <a:txBody>
                    <a:bodyPr/>
                    <a:lstStyle/>
                    <a:p>
                      <a:pPr marL="366395" marR="19685" indent="-232410" algn="ctr">
                        <a:lnSpc>
                          <a:spcPct val="107000"/>
                        </a:lnSpc>
                        <a:spcAft>
                          <a:spcPts val="0"/>
                        </a:spcAft>
                      </a:pPr>
                      <a:r>
                        <a:rPr lang="en-GB" sz="1200">
                          <a:effectLst/>
                        </a:rPr>
                        <a:t> </a:t>
                      </a:r>
                      <a:endParaRPr lang="en-GB" sz="1400">
                        <a:solidFill>
                          <a:srgbClr val="000000"/>
                        </a:solidFill>
                        <a:effectLst/>
                        <a:latin typeface="Tahoma" panose="020B0604030504040204" pitchFamily="34" charset="0"/>
                        <a:ea typeface="Tahoma" panose="020B0604030504040204" pitchFamily="34" charset="0"/>
                        <a:cs typeface="Times New Roman" panose="02020603050405020304" pitchFamily="18" charset="0"/>
                      </a:endParaRPr>
                    </a:p>
                  </a:txBody>
                  <a:tcPr marL="62865" marR="0" marT="83820" marB="10160" anchor="ctr"/>
                </a:tc>
                <a:extLst>
                  <a:ext uri="{0D108BD9-81ED-4DB2-BD59-A6C34878D82A}">
                    <a16:rowId xmlns:a16="http://schemas.microsoft.com/office/drawing/2014/main" val="684177621"/>
                  </a:ext>
                </a:extLst>
              </a:tr>
              <a:tr h="1597794">
                <a:tc>
                  <a:txBody>
                    <a:bodyPr/>
                    <a:lstStyle/>
                    <a:p>
                      <a:pPr marL="90805" indent="-232410" algn="ctr">
                        <a:lnSpc>
                          <a:spcPct val="107000"/>
                        </a:lnSpc>
                        <a:spcAft>
                          <a:spcPts val="245"/>
                        </a:spcAft>
                      </a:pPr>
                      <a:r>
                        <a:rPr lang="en-GB" sz="1200" b="0" dirty="0">
                          <a:solidFill>
                            <a:schemeClr val="tx1"/>
                          </a:solidFill>
                          <a:effectLst/>
                          <a:latin typeface="Arial" panose="020B0604020202020204" pitchFamily="34" charset="0"/>
                          <a:cs typeface="Arial" panose="020B0604020202020204" pitchFamily="34" charset="0"/>
                        </a:rPr>
                        <a:t>Christianity </a:t>
                      </a:r>
                    </a:p>
                    <a:p>
                      <a:pPr marL="35560" indent="-232410" algn="ctr">
                        <a:lnSpc>
                          <a:spcPct val="107000"/>
                        </a:lnSpc>
                        <a:spcAft>
                          <a:spcPts val="270"/>
                        </a:spcAft>
                      </a:pPr>
                      <a:r>
                        <a:rPr lang="en-GB" sz="1200" b="0" dirty="0">
                          <a:solidFill>
                            <a:schemeClr val="tx1"/>
                          </a:solidFill>
                          <a:effectLst/>
                          <a:latin typeface="Arial" panose="020B0604020202020204" pitchFamily="34" charset="0"/>
                          <a:cs typeface="Arial" panose="020B0604020202020204" pitchFamily="34" charset="0"/>
                        </a:rPr>
                        <a:t>Baptism / church </a:t>
                      </a:r>
                    </a:p>
                    <a:p>
                      <a:pPr marL="33020" indent="-33020" algn="ctr">
                        <a:lnSpc>
                          <a:spcPct val="107000"/>
                        </a:lnSpc>
                        <a:spcAft>
                          <a:spcPts val="0"/>
                        </a:spcAft>
                      </a:pPr>
                      <a:r>
                        <a:rPr lang="en-GB" sz="1200" b="0" dirty="0">
                          <a:solidFill>
                            <a:schemeClr val="tx1"/>
                          </a:solidFill>
                          <a:effectLst/>
                          <a:latin typeface="Arial" panose="020B0604020202020204" pitchFamily="34" charset="0"/>
                          <a:cs typeface="Arial" panose="020B0604020202020204" pitchFamily="34" charset="0"/>
                        </a:rPr>
                        <a:t>Why is belonging to God and the church family important to Christians? </a:t>
                      </a:r>
                      <a:endParaRPr lang="en-GB" sz="1200" b="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L="62865" marR="0" marT="83820" marB="10160" anchor="ctr">
                    <a:solidFill>
                      <a:srgbClr val="FDEDE9"/>
                    </a:solidFill>
                  </a:tcPr>
                </a:tc>
                <a:tc>
                  <a:txBody>
                    <a:bodyPr/>
                    <a:lstStyle/>
                    <a:p>
                      <a:pPr marL="366395" marR="61595" indent="-232410" algn="ctr">
                        <a:lnSpc>
                          <a:spcPct val="107000"/>
                        </a:lnSpc>
                        <a:spcAft>
                          <a:spcPts val="245"/>
                        </a:spcAft>
                      </a:pPr>
                      <a:r>
                        <a:rPr lang="en-GB" sz="1200" b="0" dirty="0">
                          <a:solidFill>
                            <a:schemeClr val="tx1"/>
                          </a:solidFill>
                          <a:effectLst/>
                          <a:latin typeface="Arial" panose="020B0604020202020204" pitchFamily="34" charset="0"/>
                          <a:cs typeface="Arial" panose="020B0604020202020204" pitchFamily="34" charset="0"/>
                        </a:rPr>
                        <a:t>Judaism </a:t>
                      </a:r>
                    </a:p>
                    <a:p>
                      <a:pPr marL="14605" marR="31115" indent="-232410" algn="ctr">
                        <a:lnSpc>
                          <a:spcPct val="98000"/>
                        </a:lnSpc>
                        <a:spcAft>
                          <a:spcPts val="420"/>
                        </a:spcAft>
                      </a:pPr>
                      <a:r>
                        <a:rPr lang="en-GB" sz="1200" b="0" dirty="0">
                          <a:solidFill>
                            <a:schemeClr val="tx1"/>
                          </a:solidFill>
                          <a:effectLst/>
                          <a:latin typeface="Arial" panose="020B0604020202020204" pitchFamily="34" charset="0"/>
                          <a:cs typeface="Arial" panose="020B0604020202020204" pitchFamily="34" charset="0"/>
                        </a:rPr>
                        <a:t>Mitzvot / tzedakah </a:t>
                      </a:r>
                    </a:p>
                    <a:p>
                      <a:pPr marL="366395" indent="-232410" algn="ctr">
                        <a:lnSpc>
                          <a:spcPct val="94000"/>
                        </a:lnSpc>
                        <a:spcAft>
                          <a:spcPts val="5"/>
                        </a:spcAft>
                      </a:pPr>
                      <a:r>
                        <a:rPr lang="en-GB" sz="1200" b="0" dirty="0">
                          <a:solidFill>
                            <a:schemeClr val="tx1"/>
                          </a:solidFill>
                          <a:effectLst/>
                          <a:latin typeface="Arial" panose="020B0604020202020204" pitchFamily="34" charset="0"/>
                          <a:cs typeface="Arial" panose="020B0604020202020204" pitchFamily="34" charset="0"/>
                        </a:rPr>
                        <a:t>Why is learning to do good deeds so important to </a:t>
                      </a:r>
                    </a:p>
                    <a:p>
                      <a:pPr marL="114300" indent="-232410" algn="ctr">
                        <a:lnSpc>
                          <a:spcPct val="107000"/>
                        </a:lnSpc>
                        <a:spcAft>
                          <a:spcPts val="0"/>
                        </a:spcAft>
                      </a:pPr>
                      <a:r>
                        <a:rPr lang="en-GB" sz="1200" b="0" dirty="0">
                          <a:solidFill>
                            <a:schemeClr val="tx1"/>
                          </a:solidFill>
                          <a:effectLst/>
                          <a:latin typeface="Arial" panose="020B0604020202020204" pitchFamily="34" charset="0"/>
                          <a:cs typeface="Arial" panose="020B0604020202020204" pitchFamily="34" charset="0"/>
                        </a:rPr>
                        <a:t>Jewish people? </a:t>
                      </a:r>
                      <a:endParaRPr lang="en-GB" sz="1200" b="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L="62865" marR="0" marT="83820" marB="10160" anchor="ctr">
                    <a:solidFill>
                      <a:srgbClr val="FDEDE9"/>
                    </a:solidFill>
                  </a:tcPr>
                </a:tc>
                <a:tc>
                  <a:txBody>
                    <a:bodyPr/>
                    <a:lstStyle/>
                    <a:p>
                      <a:pPr marL="366395" marR="111125" indent="-232410" algn="ctr">
                        <a:lnSpc>
                          <a:spcPct val="107000"/>
                        </a:lnSpc>
                        <a:spcAft>
                          <a:spcPts val="245"/>
                        </a:spcAft>
                      </a:pPr>
                      <a:r>
                        <a:rPr lang="en-GB" sz="1200" b="0" dirty="0">
                          <a:solidFill>
                            <a:schemeClr val="tx1"/>
                          </a:solidFill>
                          <a:effectLst/>
                          <a:latin typeface="Arial" panose="020B0604020202020204" pitchFamily="34" charset="0"/>
                          <a:cs typeface="Arial" panose="020B0604020202020204" pitchFamily="34" charset="0"/>
                        </a:rPr>
                        <a:t>Christianity </a:t>
                      </a:r>
                    </a:p>
                    <a:p>
                      <a:pPr marL="366395" marR="51435" indent="-232410" algn="ctr">
                        <a:lnSpc>
                          <a:spcPct val="107000"/>
                        </a:lnSpc>
                        <a:spcAft>
                          <a:spcPts val="1470"/>
                        </a:spcAft>
                      </a:pPr>
                      <a:r>
                        <a:rPr lang="en-GB" sz="1200" b="0" dirty="0">
                          <a:solidFill>
                            <a:schemeClr val="tx1"/>
                          </a:solidFill>
                          <a:effectLst/>
                          <a:latin typeface="Arial" panose="020B0604020202020204" pitchFamily="34" charset="0"/>
                          <a:cs typeface="Arial" panose="020B0604020202020204" pitchFamily="34" charset="0"/>
                        </a:rPr>
                        <a:t>Parables / gospel </a:t>
                      </a:r>
                    </a:p>
                    <a:p>
                      <a:pPr marL="366395" indent="-232410" algn="ctr">
                        <a:lnSpc>
                          <a:spcPct val="107000"/>
                        </a:lnSpc>
                        <a:spcAft>
                          <a:spcPts val="0"/>
                        </a:spcAft>
                      </a:pPr>
                      <a:r>
                        <a:rPr lang="en-GB" sz="1200" b="0" dirty="0">
                          <a:solidFill>
                            <a:schemeClr val="tx1"/>
                          </a:solidFill>
                          <a:effectLst/>
                          <a:latin typeface="Arial" panose="020B0604020202020204" pitchFamily="34" charset="0"/>
                          <a:cs typeface="Arial" panose="020B0604020202020204" pitchFamily="34" charset="0"/>
                        </a:rPr>
                        <a:t>What did Jesus teach about God in his parables? </a:t>
                      </a:r>
                      <a:endParaRPr lang="en-GB" sz="1200" b="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L="62865" marR="0" marT="83820" marB="10160" anchor="ctr">
                    <a:solidFill>
                      <a:srgbClr val="FDEDE9"/>
                    </a:solidFill>
                  </a:tcPr>
                </a:tc>
                <a:tc>
                  <a:txBody>
                    <a:bodyPr/>
                    <a:lstStyle/>
                    <a:p>
                      <a:pPr marL="366395" indent="-232410" algn="ctr">
                        <a:lnSpc>
                          <a:spcPct val="107000"/>
                        </a:lnSpc>
                        <a:spcAft>
                          <a:spcPts val="800"/>
                        </a:spcAft>
                      </a:pPr>
                      <a:r>
                        <a:rPr lang="en-GB" sz="1200" b="0" dirty="0">
                          <a:solidFill>
                            <a:schemeClr val="tx1"/>
                          </a:solidFill>
                          <a:effectLst/>
                          <a:latin typeface="Arial" panose="020B0604020202020204" pitchFamily="34" charset="0"/>
                          <a:cs typeface="Arial" panose="020B0604020202020204" pitchFamily="34" charset="0"/>
                        </a:rPr>
                        <a:t> </a:t>
                      </a:r>
                      <a:endParaRPr lang="en-GB" sz="1200" b="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L="62865" marR="0" marT="83820" marB="10160" anchor="ctr">
                    <a:solidFill>
                      <a:srgbClr val="FDEDE9"/>
                    </a:solidFill>
                  </a:tcPr>
                </a:tc>
                <a:tc>
                  <a:txBody>
                    <a:bodyPr/>
                    <a:lstStyle/>
                    <a:p>
                      <a:pPr marL="366395" marR="62865" indent="-232410" algn="ctr">
                        <a:lnSpc>
                          <a:spcPct val="107000"/>
                        </a:lnSpc>
                        <a:spcAft>
                          <a:spcPts val="390"/>
                        </a:spcAft>
                      </a:pPr>
                      <a:r>
                        <a:rPr lang="en-GB" sz="1200" b="0" dirty="0">
                          <a:solidFill>
                            <a:schemeClr val="tx1"/>
                          </a:solidFill>
                          <a:effectLst/>
                          <a:latin typeface="Arial" panose="020B0604020202020204" pitchFamily="34" charset="0"/>
                          <a:cs typeface="Arial" panose="020B0604020202020204" pitchFamily="34" charset="0"/>
                        </a:rPr>
                        <a:t>Christianity </a:t>
                      </a:r>
                    </a:p>
                    <a:p>
                      <a:pPr marL="366395" marR="62230" indent="-232410" algn="ctr">
                        <a:lnSpc>
                          <a:spcPct val="107000"/>
                        </a:lnSpc>
                        <a:spcAft>
                          <a:spcPts val="1245"/>
                        </a:spcAft>
                      </a:pPr>
                      <a:r>
                        <a:rPr lang="en-GB" sz="1200" b="0" dirty="0">
                          <a:solidFill>
                            <a:schemeClr val="tx1"/>
                          </a:solidFill>
                          <a:effectLst/>
                          <a:latin typeface="Arial" panose="020B0604020202020204" pitchFamily="34" charset="0"/>
                          <a:cs typeface="Arial" panose="020B0604020202020204" pitchFamily="34" charset="0"/>
                        </a:rPr>
                        <a:t> Prayer / worship </a:t>
                      </a:r>
                    </a:p>
                    <a:p>
                      <a:pPr marL="366395" indent="-232410" algn="ctr">
                        <a:lnSpc>
                          <a:spcPct val="107000"/>
                        </a:lnSpc>
                        <a:spcAft>
                          <a:spcPts val="0"/>
                        </a:spcAft>
                      </a:pPr>
                      <a:r>
                        <a:rPr lang="en-GB" sz="1200" b="0" dirty="0">
                          <a:solidFill>
                            <a:schemeClr val="tx1"/>
                          </a:solidFill>
                          <a:effectLst/>
                          <a:latin typeface="Arial" panose="020B0604020202020204" pitchFamily="34" charset="0"/>
                          <a:cs typeface="Arial" panose="020B0604020202020204" pitchFamily="34" charset="0"/>
                        </a:rPr>
                        <a:t>Why do Christians pray to God and worship him? </a:t>
                      </a:r>
                      <a:endParaRPr lang="en-GB" sz="1200" b="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L="62865" marR="0" marT="83820" marB="10160" anchor="ctr">
                    <a:solidFill>
                      <a:srgbClr val="FDEDE9"/>
                    </a:solidFill>
                  </a:tcPr>
                </a:tc>
                <a:tc>
                  <a:txBody>
                    <a:bodyPr/>
                    <a:lstStyle/>
                    <a:p>
                      <a:pPr marL="366395" marR="62230" indent="-232410" algn="ctr">
                        <a:lnSpc>
                          <a:spcPct val="107000"/>
                        </a:lnSpc>
                        <a:spcAft>
                          <a:spcPts val="245"/>
                        </a:spcAft>
                      </a:pPr>
                      <a:r>
                        <a:rPr lang="en-GB" sz="1200" b="0" dirty="0">
                          <a:solidFill>
                            <a:schemeClr val="tx1"/>
                          </a:solidFill>
                          <a:effectLst/>
                          <a:latin typeface="Arial" panose="020B0604020202020204" pitchFamily="34" charset="0"/>
                          <a:cs typeface="Arial" panose="020B0604020202020204" pitchFamily="34" charset="0"/>
                        </a:rPr>
                        <a:t>Christianity </a:t>
                      </a:r>
                    </a:p>
                    <a:p>
                      <a:pPr marL="366395" marR="66040" indent="-232410" algn="ctr">
                        <a:lnSpc>
                          <a:spcPct val="107000"/>
                        </a:lnSpc>
                        <a:spcAft>
                          <a:spcPts val="0"/>
                        </a:spcAft>
                      </a:pPr>
                      <a:r>
                        <a:rPr lang="en-GB" sz="1200" b="0" dirty="0">
                          <a:solidFill>
                            <a:schemeClr val="tx1"/>
                          </a:solidFill>
                          <a:effectLst/>
                          <a:latin typeface="Arial" panose="020B0604020202020204" pitchFamily="34" charset="0"/>
                          <a:cs typeface="Arial" panose="020B0604020202020204" pitchFamily="34" charset="0"/>
                        </a:rPr>
                        <a:t>Emmanuel / Holy </a:t>
                      </a:r>
                    </a:p>
                    <a:p>
                      <a:pPr marL="366395" marR="64770" indent="-232410" algn="ctr">
                        <a:lnSpc>
                          <a:spcPct val="107000"/>
                        </a:lnSpc>
                        <a:spcAft>
                          <a:spcPts val="285"/>
                        </a:spcAft>
                      </a:pPr>
                      <a:r>
                        <a:rPr lang="en-GB" sz="1200" b="0" dirty="0">
                          <a:solidFill>
                            <a:schemeClr val="tx1"/>
                          </a:solidFill>
                          <a:effectLst/>
                          <a:latin typeface="Arial" panose="020B0604020202020204" pitchFamily="34" charset="0"/>
                          <a:cs typeface="Arial" panose="020B0604020202020204" pitchFamily="34" charset="0"/>
                        </a:rPr>
                        <a:t>Spirit </a:t>
                      </a:r>
                    </a:p>
                    <a:p>
                      <a:pPr marL="366395" indent="-232410" algn="ctr">
                        <a:lnSpc>
                          <a:spcPct val="95000"/>
                        </a:lnSpc>
                        <a:spcAft>
                          <a:spcPts val="0"/>
                        </a:spcAft>
                      </a:pPr>
                      <a:r>
                        <a:rPr lang="en-GB" sz="1200" b="0" dirty="0">
                          <a:solidFill>
                            <a:schemeClr val="tx1"/>
                          </a:solidFill>
                          <a:effectLst/>
                          <a:latin typeface="Arial" panose="020B0604020202020204" pitchFamily="34" charset="0"/>
                          <a:cs typeface="Arial" panose="020B0604020202020204" pitchFamily="34" charset="0"/>
                        </a:rPr>
                        <a:t>How does celebrating Pentecost remind </a:t>
                      </a:r>
                    </a:p>
                    <a:p>
                      <a:pPr marL="366395" indent="-232410" algn="ctr">
                        <a:lnSpc>
                          <a:spcPct val="107000"/>
                        </a:lnSpc>
                        <a:spcAft>
                          <a:spcPts val="0"/>
                        </a:spcAft>
                      </a:pPr>
                      <a:r>
                        <a:rPr lang="en-GB" sz="1200" b="0" dirty="0">
                          <a:solidFill>
                            <a:schemeClr val="tx1"/>
                          </a:solidFill>
                          <a:effectLst/>
                          <a:latin typeface="Arial" panose="020B0604020202020204" pitchFamily="34" charset="0"/>
                          <a:cs typeface="Arial" panose="020B0604020202020204" pitchFamily="34" charset="0"/>
                        </a:rPr>
                        <a:t>Christians that God is with them always? </a:t>
                      </a:r>
                      <a:endParaRPr lang="en-GB" sz="1200" b="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L="62865" marR="0" marT="83820" marB="10160" anchor="ctr">
                    <a:solidFill>
                      <a:srgbClr val="FDEDE9"/>
                    </a:solidFill>
                  </a:tcPr>
                </a:tc>
                <a:tc>
                  <a:txBody>
                    <a:bodyPr/>
                    <a:lstStyle/>
                    <a:p>
                      <a:pPr marL="366395" marR="65405" indent="-232410" algn="ctr">
                        <a:lnSpc>
                          <a:spcPct val="107000"/>
                        </a:lnSpc>
                        <a:spcAft>
                          <a:spcPts val="245"/>
                        </a:spcAft>
                      </a:pPr>
                      <a:r>
                        <a:rPr lang="en-GB" sz="1200" b="0" dirty="0">
                          <a:solidFill>
                            <a:schemeClr val="tx1"/>
                          </a:solidFill>
                          <a:effectLst/>
                          <a:latin typeface="Arial" panose="020B0604020202020204" pitchFamily="34" charset="0"/>
                          <a:cs typeface="Arial" panose="020B0604020202020204" pitchFamily="34" charset="0"/>
                        </a:rPr>
                        <a:t>Judaism </a:t>
                      </a:r>
                    </a:p>
                    <a:p>
                      <a:pPr marL="366395" marR="63500" indent="-232410" algn="ctr">
                        <a:lnSpc>
                          <a:spcPct val="107000"/>
                        </a:lnSpc>
                        <a:spcAft>
                          <a:spcPts val="1470"/>
                        </a:spcAft>
                      </a:pPr>
                      <a:r>
                        <a:rPr lang="en-GB" sz="1200" b="0" dirty="0" err="1">
                          <a:solidFill>
                            <a:schemeClr val="tx1"/>
                          </a:solidFill>
                          <a:effectLst/>
                          <a:latin typeface="Arial" panose="020B0604020202020204" pitchFamily="34" charset="0"/>
                          <a:cs typeface="Arial" panose="020B0604020202020204" pitchFamily="34" charset="0"/>
                        </a:rPr>
                        <a:t>Tefillah</a:t>
                      </a:r>
                      <a:r>
                        <a:rPr lang="en-GB" sz="1200" b="0" dirty="0">
                          <a:solidFill>
                            <a:schemeClr val="tx1"/>
                          </a:solidFill>
                          <a:effectLst/>
                          <a:latin typeface="Arial" panose="020B0604020202020204" pitchFamily="34" charset="0"/>
                          <a:cs typeface="Arial" panose="020B0604020202020204" pitchFamily="34" charset="0"/>
                        </a:rPr>
                        <a:t>/ blessings </a:t>
                      </a:r>
                    </a:p>
                    <a:p>
                      <a:pPr marL="366395" indent="-232410" algn="ctr">
                        <a:lnSpc>
                          <a:spcPct val="107000"/>
                        </a:lnSpc>
                        <a:spcAft>
                          <a:spcPts val="0"/>
                        </a:spcAft>
                      </a:pPr>
                      <a:r>
                        <a:rPr lang="en-GB" sz="1200" b="0" dirty="0">
                          <a:solidFill>
                            <a:schemeClr val="tx1"/>
                          </a:solidFill>
                          <a:effectLst/>
                          <a:latin typeface="Arial" panose="020B0604020202020204" pitchFamily="34" charset="0"/>
                          <a:cs typeface="Arial" panose="020B0604020202020204" pitchFamily="34" charset="0"/>
                        </a:rPr>
                        <a:t>Why do Jewish families say so many prayers and blessings?</a:t>
                      </a:r>
                    </a:p>
                    <a:p>
                      <a:pPr marL="366395" indent="-232410" algn="ctr">
                        <a:lnSpc>
                          <a:spcPct val="107000"/>
                        </a:lnSpc>
                        <a:spcAft>
                          <a:spcPts val="0"/>
                        </a:spcAft>
                      </a:pPr>
                      <a:r>
                        <a:rPr lang="en-GB" sz="1200" b="0" dirty="0">
                          <a:solidFill>
                            <a:schemeClr val="tx1"/>
                          </a:solidFill>
                          <a:effectLst/>
                          <a:latin typeface="Arial" panose="020B0604020202020204" pitchFamily="34" charset="0"/>
                          <a:cs typeface="Arial" panose="020B0604020202020204" pitchFamily="34" charset="0"/>
                        </a:rPr>
                        <a:t>Humanism – link to Thoughtful Thursday</a:t>
                      </a:r>
                    </a:p>
                    <a:p>
                      <a:pPr marL="366395" indent="-232410" algn="ctr">
                        <a:lnSpc>
                          <a:spcPct val="107000"/>
                        </a:lnSpc>
                        <a:spcAft>
                          <a:spcPts val="0"/>
                        </a:spcAft>
                      </a:pPr>
                      <a:r>
                        <a:rPr lang="en-GB" sz="1200" b="0" dirty="0">
                          <a:solidFill>
                            <a:schemeClr val="tx1"/>
                          </a:solidFill>
                          <a:effectLst/>
                          <a:latin typeface="Arial" panose="020B0604020202020204" pitchFamily="34" charset="0"/>
                          <a:cs typeface="Arial" panose="020B0604020202020204" pitchFamily="34" charset="0"/>
                        </a:rPr>
                        <a:t> </a:t>
                      </a:r>
                      <a:endParaRPr lang="en-GB" sz="1200" b="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L="62865" marR="0" marT="83820" marB="10160" anchor="ctr">
                    <a:solidFill>
                      <a:srgbClr val="FDEDE9"/>
                    </a:solidFill>
                  </a:tcPr>
                </a:tc>
                <a:tc>
                  <a:txBody>
                    <a:bodyPr/>
                    <a:lstStyle/>
                    <a:p>
                      <a:pPr marL="6350" indent="-232410" algn="ctr">
                        <a:lnSpc>
                          <a:spcPct val="107000"/>
                        </a:lnSpc>
                        <a:spcAft>
                          <a:spcPts val="0"/>
                        </a:spcAft>
                      </a:pPr>
                      <a:r>
                        <a:rPr lang="en-GB" sz="1200" b="0" dirty="0">
                          <a:solidFill>
                            <a:schemeClr val="tx1"/>
                          </a:solidFill>
                          <a:effectLst/>
                          <a:latin typeface="Arial" panose="020B0604020202020204" pitchFamily="34" charset="0"/>
                          <a:cs typeface="Arial" panose="020B0604020202020204" pitchFamily="34" charset="0"/>
                        </a:rPr>
                        <a:t>Year </a:t>
                      </a:r>
                      <a:r>
                        <a:rPr lang="en-GB" sz="1200" b="0" dirty="0">
                          <a:solidFill>
                            <a:schemeClr val="tx1"/>
                          </a:solidFill>
                          <a:effectLst/>
                          <a:latin typeface="Arial" panose="020B0604020202020204" pitchFamily="34" charset="0"/>
                          <a:ea typeface="Tahoma" panose="020B0604030504040204" pitchFamily="34" charset="0"/>
                          <a:cs typeface="Arial" panose="020B0604020202020204" pitchFamily="34" charset="0"/>
                        </a:rPr>
                        <a:t>1</a:t>
                      </a:r>
                      <a:endParaRPr lang="en-GB" sz="1200" b="0" dirty="0">
                        <a:solidFill>
                          <a:schemeClr val="tx1"/>
                        </a:solidFill>
                        <a:effectLst/>
                        <a:latin typeface="Arial" panose="020B0604020202020204" pitchFamily="34" charset="0"/>
                        <a:cs typeface="Arial" panose="020B0604020202020204" pitchFamily="34" charset="0"/>
                      </a:endParaRPr>
                    </a:p>
                  </a:txBody>
                  <a:tcPr marL="62865" marR="0" marT="83820" marB="10160" anchor="ctr">
                    <a:solidFill>
                      <a:srgbClr val="FDEDE9"/>
                    </a:solidFill>
                  </a:tcPr>
                </a:tc>
                <a:extLst>
                  <a:ext uri="{0D108BD9-81ED-4DB2-BD59-A6C34878D82A}">
                    <a16:rowId xmlns:a16="http://schemas.microsoft.com/office/drawing/2014/main" val="162153067"/>
                  </a:ext>
                </a:extLst>
              </a:tr>
            </a:tbl>
          </a:graphicData>
        </a:graphic>
      </p:graphicFrame>
      <p:sp>
        <p:nvSpPr>
          <p:cNvPr id="4" name="TextBox 3">
            <a:extLst>
              <a:ext uri="{FF2B5EF4-FFF2-40B4-BE49-F238E27FC236}">
                <a16:creationId xmlns:a16="http://schemas.microsoft.com/office/drawing/2014/main" id="{54C14DC7-AECB-4D4E-BD12-C6565ADBEC7D}"/>
              </a:ext>
            </a:extLst>
          </p:cNvPr>
          <p:cNvSpPr txBox="1"/>
          <p:nvPr/>
        </p:nvSpPr>
        <p:spPr>
          <a:xfrm>
            <a:off x="1626577" y="430823"/>
            <a:ext cx="9668031" cy="338554"/>
          </a:xfrm>
          <a:prstGeom prst="rect">
            <a:avLst/>
          </a:prstGeom>
          <a:noFill/>
        </p:spPr>
        <p:txBody>
          <a:bodyPr wrap="none" rtlCol="0">
            <a:spAutoFit/>
          </a:bodyPr>
          <a:lstStyle/>
          <a:p>
            <a:r>
              <a:rPr lang="en-GB" sz="1600" b="1" dirty="0"/>
              <a:t>Long Term Plan for KS1 – these plans are flexible and responsive to individual needs and interests</a:t>
            </a:r>
          </a:p>
        </p:txBody>
      </p:sp>
      <p:graphicFrame>
        <p:nvGraphicFramePr>
          <p:cNvPr id="6" name="Table 5">
            <a:extLst>
              <a:ext uri="{FF2B5EF4-FFF2-40B4-BE49-F238E27FC236}">
                <a16:creationId xmlns:a16="http://schemas.microsoft.com/office/drawing/2014/main" id="{09F383C7-1727-4741-B9AF-B2023675F7F1}"/>
              </a:ext>
            </a:extLst>
          </p:cNvPr>
          <p:cNvGraphicFramePr>
            <a:graphicFrameLocks noGrp="1"/>
          </p:cNvGraphicFramePr>
          <p:nvPr>
            <p:extLst>
              <p:ext uri="{D42A27DB-BD31-4B8C-83A1-F6EECF244321}">
                <p14:modId xmlns:p14="http://schemas.microsoft.com/office/powerpoint/2010/main" val="2855881704"/>
              </p:ext>
            </p:extLst>
          </p:nvPr>
        </p:nvGraphicFramePr>
        <p:xfrm>
          <a:off x="1705707" y="3483201"/>
          <a:ext cx="9759459" cy="271139"/>
        </p:xfrm>
        <a:graphic>
          <a:graphicData uri="http://schemas.openxmlformats.org/drawingml/2006/table">
            <a:tbl>
              <a:tblPr firstRow="1" firstCol="1" bandRow="1">
                <a:tableStyleId>{5C22544A-7EE6-4342-B048-85BDC9FD1C3A}</a:tableStyleId>
              </a:tblPr>
              <a:tblGrid>
                <a:gridCol w="1428214">
                  <a:extLst>
                    <a:ext uri="{9D8B030D-6E8A-4147-A177-3AD203B41FA5}">
                      <a16:colId xmlns:a16="http://schemas.microsoft.com/office/drawing/2014/main" val="1130767183"/>
                    </a:ext>
                  </a:extLst>
                </a:gridCol>
                <a:gridCol w="1432947">
                  <a:extLst>
                    <a:ext uri="{9D8B030D-6E8A-4147-A177-3AD203B41FA5}">
                      <a16:colId xmlns:a16="http://schemas.microsoft.com/office/drawing/2014/main" val="4102487994"/>
                    </a:ext>
                  </a:extLst>
                </a:gridCol>
                <a:gridCol w="1433624">
                  <a:extLst>
                    <a:ext uri="{9D8B030D-6E8A-4147-A177-3AD203B41FA5}">
                      <a16:colId xmlns:a16="http://schemas.microsoft.com/office/drawing/2014/main" val="2345931720"/>
                    </a:ext>
                  </a:extLst>
                </a:gridCol>
                <a:gridCol w="1624998">
                  <a:extLst>
                    <a:ext uri="{9D8B030D-6E8A-4147-A177-3AD203B41FA5}">
                      <a16:colId xmlns:a16="http://schemas.microsoft.com/office/drawing/2014/main" val="742022788"/>
                    </a:ext>
                  </a:extLst>
                </a:gridCol>
                <a:gridCol w="1625674">
                  <a:extLst>
                    <a:ext uri="{9D8B030D-6E8A-4147-A177-3AD203B41FA5}">
                      <a16:colId xmlns:a16="http://schemas.microsoft.com/office/drawing/2014/main" val="721064615"/>
                    </a:ext>
                  </a:extLst>
                </a:gridCol>
                <a:gridCol w="1626351">
                  <a:extLst>
                    <a:ext uri="{9D8B030D-6E8A-4147-A177-3AD203B41FA5}">
                      <a16:colId xmlns:a16="http://schemas.microsoft.com/office/drawing/2014/main" val="1322204778"/>
                    </a:ext>
                  </a:extLst>
                </a:gridCol>
                <a:gridCol w="587651">
                  <a:extLst>
                    <a:ext uri="{9D8B030D-6E8A-4147-A177-3AD203B41FA5}">
                      <a16:colId xmlns:a16="http://schemas.microsoft.com/office/drawing/2014/main" val="1601660642"/>
                    </a:ext>
                  </a:extLst>
                </a:gridCol>
              </a:tblGrid>
              <a:tr h="0">
                <a:tc>
                  <a:txBody>
                    <a:bodyPr/>
                    <a:lstStyle/>
                    <a:p>
                      <a:pPr marL="366395" marR="66675" indent="-232410" algn="ctr">
                        <a:lnSpc>
                          <a:spcPct val="107000"/>
                        </a:lnSpc>
                        <a:spcAft>
                          <a:spcPts val="0"/>
                        </a:spcAft>
                      </a:pPr>
                      <a:r>
                        <a:rPr lang="en-GB" sz="1200">
                          <a:effectLst/>
                        </a:rPr>
                        <a:t>Autumn 1 </a:t>
                      </a:r>
                      <a:endParaRPr lang="en-GB" sz="1400">
                        <a:solidFill>
                          <a:srgbClr val="000000"/>
                        </a:solidFill>
                        <a:effectLst/>
                        <a:latin typeface="Tahoma" panose="020B0604030504040204" pitchFamily="34" charset="0"/>
                        <a:ea typeface="Tahoma" panose="020B0604030504040204" pitchFamily="34" charset="0"/>
                        <a:cs typeface="Times New Roman" panose="02020603050405020304" pitchFamily="18" charset="0"/>
                      </a:endParaRPr>
                    </a:p>
                  </a:txBody>
                  <a:tcPr marL="61162" marR="0" marT="81549" marB="9885" anchor="ctr"/>
                </a:tc>
                <a:tc>
                  <a:txBody>
                    <a:bodyPr/>
                    <a:lstStyle/>
                    <a:p>
                      <a:pPr marL="366395" marR="64770" indent="-232410" algn="ctr">
                        <a:lnSpc>
                          <a:spcPct val="107000"/>
                        </a:lnSpc>
                        <a:spcAft>
                          <a:spcPts val="0"/>
                        </a:spcAft>
                      </a:pPr>
                      <a:r>
                        <a:rPr lang="en-GB" sz="1200">
                          <a:effectLst/>
                        </a:rPr>
                        <a:t>Autumn 2 </a:t>
                      </a:r>
                      <a:endParaRPr lang="en-GB" sz="1400">
                        <a:solidFill>
                          <a:srgbClr val="000000"/>
                        </a:solidFill>
                        <a:effectLst/>
                        <a:latin typeface="Tahoma" panose="020B0604030504040204" pitchFamily="34" charset="0"/>
                        <a:ea typeface="Tahoma" panose="020B0604030504040204" pitchFamily="34" charset="0"/>
                        <a:cs typeface="Times New Roman" panose="02020603050405020304" pitchFamily="18" charset="0"/>
                      </a:endParaRPr>
                    </a:p>
                  </a:txBody>
                  <a:tcPr marL="61162" marR="0" marT="81549" marB="9885" anchor="ctr"/>
                </a:tc>
                <a:tc>
                  <a:txBody>
                    <a:bodyPr/>
                    <a:lstStyle/>
                    <a:p>
                      <a:pPr marL="366395" marR="66040" indent="-232410" algn="ctr">
                        <a:lnSpc>
                          <a:spcPct val="107000"/>
                        </a:lnSpc>
                        <a:spcAft>
                          <a:spcPts val="0"/>
                        </a:spcAft>
                      </a:pPr>
                      <a:r>
                        <a:rPr lang="en-GB" sz="1200">
                          <a:effectLst/>
                        </a:rPr>
                        <a:t>Spring 1 </a:t>
                      </a:r>
                      <a:endParaRPr lang="en-GB" sz="1400">
                        <a:solidFill>
                          <a:srgbClr val="000000"/>
                        </a:solidFill>
                        <a:effectLst/>
                        <a:latin typeface="Tahoma" panose="020B0604030504040204" pitchFamily="34" charset="0"/>
                        <a:ea typeface="Tahoma" panose="020B0604030504040204" pitchFamily="34" charset="0"/>
                        <a:cs typeface="Times New Roman" panose="02020603050405020304" pitchFamily="18" charset="0"/>
                      </a:endParaRPr>
                    </a:p>
                  </a:txBody>
                  <a:tcPr marL="61162" marR="0" marT="81549" marB="9885" anchor="ctr"/>
                </a:tc>
                <a:tc>
                  <a:txBody>
                    <a:bodyPr/>
                    <a:lstStyle/>
                    <a:p>
                      <a:pPr marL="366395" marR="66675" indent="-232410" algn="ctr">
                        <a:lnSpc>
                          <a:spcPct val="107000"/>
                        </a:lnSpc>
                        <a:spcAft>
                          <a:spcPts val="0"/>
                        </a:spcAft>
                      </a:pPr>
                      <a:r>
                        <a:rPr lang="en-GB" sz="1200">
                          <a:effectLst/>
                        </a:rPr>
                        <a:t>Spring 2 </a:t>
                      </a:r>
                      <a:endParaRPr lang="en-GB" sz="1400">
                        <a:solidFill>
                          <a:srgbClr val="000000"/>
                        </a:solidFill>
                        <a:effectLst/>
                        <a:latin typeface="Tahoma" panose="020B0604030504040204" pitchFamily="34" charset="0"/>
                        <a:ea typeface="Tahoma" panose="020B0604030504040204" pitchFamily="34" charset="0"/>
                        <a:cs typeface="Times New Roman" panose="02020603050405020304" pitchFamily="18" charset="0"/>
                      </a:endParaRPr>
                    </a:p>
                  </a:txBody>
                  <a:tcPr marL="61162" marR="0" marT="81549" marB="9885" anchor="ctr"/>
                </a:tc>
                <a:tc>
                  <a:txBody>
                    <a:bodyPr/>
                    <a:lstStyle/>
                    <a:p>
                      <a:pPr marL="366395" marR="67310" indent="-232410" algn="ctr">
                        <a:lnSpc>
                          <a:spcPct val="107000"/>
                        </a:lnSpc>
                        <a:spcAft>
                          <a:spcPts val="0"/>
                        </a:spcAft>
                      </a:pPr>
                      <a:r>
                        <a:rPr lang="en-GB" sz="1200">
                          <a:effectLst/>
                        </a:rPr>
                        <a:t>Summer 1 </a:t>
                      </a:r>
                      <a:endParaRPr lang="en-GB" sz="1400">
                        <a:solidFill>
                          <a:srgbClr val="000000"/>
                        </a:solidFill>
                        <a:effectLst/>
                        <a:latin typeface="Tahoma" panose="020B0604030504040204" pitchFamily="34" charset="0"/>
                        <a:ea typeface="Tahoma" panose="020B0604030504040204" pitchFamily="34" charset="0"/>
                        <a:cs typeface="Times New Roman" panose="02020603050405020304" pitchFamily="18" charset="0"/>
                      </a:endParaRPr>
                    </a:p>
                  </a:txBody>
                  <a:tcPr marL="61162" marR="0" marT="81549" marB="9885" anchor="ctr"/>
                </a:tc>
                <a:tc>
                  <a:txBody>
                    <a:bodyPr/>
                    <a:lstStyle/>
                    <a:p>
                      <a:pPr marL="366395" marR="66675" indent="-232410" algn="ctr">
                        <a:lnSpc>
                          <a:spcPct val="107000"/>
                        </a:lnSpc>
                        <a:spcAft>
                          <a:spcPts val="0"/>
                        </a:spcAft>
                      </a:pPr>
                      <a:r>
                        <a:rPr lang="en-GB" sz="1200">
                          <a:effectLst/>
                        </a:rPr>
                        <a:t>Summer 2 </a:t>
                      </a:r>
                      <a:endParaRPr lang="en-GB" sz="1400">
                        <a:solidFill>
                          <a:srgbClr val="000000"/>
                        </a:solidFill>
                        <a:effectLst/>
                        <a:latin typeface="Tahoma" panose="020B0604030504040204" pitchFamily="34" charset="0"/>
                        <a:ea typeface="Tahoma" panose="020B0604030504040204" pitchFamily="34" charset="0"/>
                        <a:cs typeface="Times New Roman" panose="02020603050405020304" pitchFamily="18" charset="0"/>
                      </a:endParaRPr>
                    </a:p>
                  </a:txBody>
                  <a:tcPr marL="61162" marR="0" marT="81549" marB="9885" anchor="ctr"/>
                </a:tc>
                <a:tc>
                  <a:txBody>
                    <a:bodyPr/>
                    <a:lstStyle/>
                    <a:p>
                      <a:pPr marL="366395" marR="19685" indent="-232410" algn="ctr">
                        <a:lnSpc>
                          <a:spcPct val="107000"/>
                        </a:lnSpc>
                        <a:spcAft>
                          <a:spcPts val="0"/>
                        </a:spcAft>
                      </a:pPr>
                      <a:r>
                        <a:rPr lang="en-GB" sz="1200" dirty="0">
                          <a:effectLst/>
                        </a:rPr>
                        <a:t> </a:t>
                      </a:r>
                      <a:endParaRPr lang="en-GB" sz="1400"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endParaRPr>
                    </a:p>
                  </a:txBody>
                  <a:tcPr marL="61162" marR="0" marT="81549" marB="9885" anchor="ctr"/>
                </a:tc>
                <a:extLst>
                  <a:ext uri="{0D108BD9-81ED-4DB2-BD59-A6C34878D82A}">
                    <a16:rowId xmlns:a16="http://schemas.microsoft.com/office/drawing/2014/main" val="993467688"/>
                  </a:ext>
                </a:extLst>
              </a:tr>
            </a:tbl>
          </a:graphicData>
        </a:graphic>
      </p:graphicFrame>
      <p:graphicFrame>
        <p:nvGraphicFramePr>
          <p:cNvPr id="7" name="Table 6">
            <a:extLst>
              <a:ext uri="{FF2B5EF4-FFF2-40B4-BE49-F238E27FC236}">
                <a16:creationId xmlns:a16="http://schemas.microsoft.com/office/drawing/2014/main" id="{D9157C49-2AA9-49BA-AE63-428FDD0B0603}"/>
              </a:ext>
            </a:extLst>
          </p:cNvPr>
          <p:cNvGraphicFramePr>
            <a:graphicFrameLocks noGrp="1"/>
          </p:cNvGraphicFramePr>
          <p:nvPr>
            <p:extLst>
              <p:ext uri="{D42A27DB-BD31-4B8C-83A1-F6EECF244321}">
                <p14:modId xmlns:p14="http://schemas.microsoft.com/office/powerpoint/2010/main" val="574992468"/>
              </p:ext>
            </p:extLst>
          </p:nvPr>
        </p:nvGraphicFramePr>
        <p:xfrm>
          <a:off x="1705707" y="3754340"/>
          <a:ext cx="9759459" cy="1731830"/>
        </p:xfrm>
        <a:graphic>
          <a:graphicData uri="http://schemas.openxmlformats.org/drawingml/2006/table">
            <a:tbl>
              <a:tblPr firstRow="1" firstCol="1" bandRow="1">
                <a:tableStyleId>{5C22544A-7EE6-4342-B048-85BDC9FD1C3A}</a:tableStyleId>
              </a:tblPr>
              <a:tblGrid>
                <a:gridCol w="1428214">
                  <a:extLst>
                    <a:ext uri="{9D8B030D-6E8A-4147-A177-3AD203B41FA5}">
                      <a16:colId xmlns:a16="http://schemas.microsoft.com/office/drawing/2014/main" val="375022610"/>
                    </a:ext>
                  </a:extLst>
                </a:gridCol>
                <a:gridCol w="1432947">
                  <a:extLst>
                    <a:ext uri="{9D8B030D-6E8A-4147-A177-3AD203B41FA5}">
                      <a16:colId xmlns:a16="http://schemas.microsoft.com/office/drawing/2014/main" val="934151220"/>
                    </a:ext>
                  </a:extLst>
                </a:gridCol>
                <a:gridCol w="1433624">
                  <a:extLst>
                    <a:ext uri="{9D8B030D-6E8A-4147-A177-3AD203B41FA5}">
                      <a16:colId xmlns:a16="http://schemas.microsoft.com/office/drawing/2014/main" val="1292573295"/>
                    </a:ext>
                  </a:extLst>
                </a:gridCol>
                <a:gridCol w="1624998">
                  <a:extLst>
                    <a:ext uri="{9D8B030D-6E8A-4147-A177-3AD203B41FA5}">
                      <a16:colId xmlns:a16="http://schemas.microsoft.com/office/drawing/2014/main" val="3230256191"/>
                    </a:ext>
                  </a:extLst>
                </a:gridCol>
                <a:gridCol w="1625674">
                  <a:extLst>
                    <a:ext uri="{9D8B030D-6E8A-4147-A177-3AD203B41FA5}">
                      <a16:colId xmlns:a16="http://schemas.microsoft.com/office/drawing/2014/main" val="351326482"/>
                    </a:ext>
                  </a:extLst>
                </a:gridCol>
                <a:gridCol w="1626351">
                  <a:extLst>
                    <a:ext uri="{9D8B030D-6E8A-4147-A177-3AD203B41FA5}">
                      <a16:colId xmlns:a16="http://schemas.microsoft.com/office/drawing/2014/main" val="1511204029"/>
                    </a:ext>
                  </a:extLst>
                </a:gridCol>
                <a:gridCol w="587651">
                  <a:extLst>
                    <a:ext uri="{9D8B030D-6E8A-4147-A177-3AD203B41FA5}">
                      <a16:colId xmlns:a16="http://schemas.microsoft.com/office/drawing/2014/main" val="1638148808"/>
                    </a:ext>
                  </a:extLst>
                </a:gridCol>
              </a:tblGrid>
              <a:tr h="1472849">
                <a:tc>
                  <a:txBody>
                    <a:bodyPr/>
                    <a:lstStyle/>
                    <a:p>
                      <a:pPr marL="366395" marR="64135" indent="-232410" algn="ctr">
                        <a:lnSpc>
                          <a:spcPct val="107000"/>
                        </a:lnSpc>
                        <a:spcAft>
                          <a:spcPts val="245"/>
                        </a:spcAft>
                      </a:pPr>
                      <a:endParaRPr lang="en-GB" sz="1200" b="0" dirty="0">
                        <a:solidFill>
                          <a:schemeClr val="tx1"/>
                        </a:solidFill>
                        <a:effectLst/>
                        <a:latin typeface="Arial" panose="020B0604020202020204" pitchFamily="34" charset="0"/>
                        <a:cs typeface="Arial" panose="020B0604020202020204" pitchFamily="34" charset="0"/>
                      </a:endParaRPr>
                    </a:p>
                    <a:p>
                      <a:pPr marL="366395" marR="64135" indent="-232410" algn="ctr">
                        <a:lnSpc>
                          <a:spcPct val="107000"/>
                        </a:lnSpc>
                        <a:spcAft>
                          <a:spcPts val="245"/>
                        </a:spcAft>
                      </a:pPr>
                      <a:r>
                        <a:rPr lang="en-GB" sz="1200" b="0" dirty="0">
                          <a:solidFill>
                            <a:schemeClr val="tx1"/>
                          </a:solidFill>
                          <a:effectLst/>
                          <a:latin typeface="Arial" panose="020B0604020202020204" pitchFamily="34" charset="0"/>
                          <a:cs typeface="Arial" panose="020B0604020202020204" pitchFamily="34" charset="0"/>
                        </a:rPr>
                        <a:t>Judaism </a:t>
                      </a:r>
                    </a:p>
                    <a:p>
                      <a:pPr marL="75565" indent="-232410" algn="ctr">
                        <a:lnSpc>
                          <a:spcPct val="107000"/>
                        </a:lnSpc>
                        <a:spcAft>
                          <a:spcPts val="270"/>
                        </a:spcAft>
                      </a:pPr>
                      <a:r>
                        <a:rPr lang="en-GB" sz="1200" b="0" dirty="0">
                          <a:solidFill>
                            <a:schemeClr val="tx1"/>
                          </a:solidFill>
                          <a:effectLst/>
                          <a:latin typeface="Arial" panose="020B0604020202020204" pitchFamily="34" charset="0"/>
                          <a:cs typeface="Arial" panose="020B0604020202020204" pitchFamily="34" charset="0"/>
                        </a:rPr>
                        <a:t>Teshuvah / G-D </a:t>
                      </a:r>
                    </a:p>
                    <a:p>
                      <a:pPr marL="366395" indent="-232410" algn="ctr">
                        <a:lnSpc>
                          <a:spcPct val="107000"/>
                        </a:lnSpc>
                        <a:spcAft>
                          <a:spcPts val="0"/>
                        </a:spcAft>
                      </a:pPr>
                      <a:r>
                        <a:rPr lang="en-GB" sz="1200" b="0" dirty="0">
                          <a:solidFill>
                            <a:schemeClr val="tx1"/>
                          </a:solidFill>
                          <a:effectLst/>
                          <a:latin typeface="Arial" panose="020B0604020202020204" pitchFamily="34" charset="0"/>
                          <a:cs typeface="Arial" panose="020B0604020202020204" pitchFamily="34" charset="0"/>
                        </a:rPr>
                        <a:t>Why do Jewish families talk about repentance at New Year? </a:t>
                      </a:r>
                      <a:endParaRPr lang="en-GB" sz="1200" b="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L="61162" marR="0" marT="81549" marB="9885" anchor="ctr">
                    <a:solidFill>
                      <a:srgbClr val="FDEDE9"/>
                    </a:solidFill>
                  </a:tcPr>
                </a:tc>
                <a:tc>
                  <a:txBody>
                    <a:bodyPr/>
                    <a:lstStyle/>
                    <a:p>
                      <a:pPr marL="93980" indent="-232410" algn="ctr">
                        <a:lnSpc>
                          <a:spcPct val="107000"/>
                        </a:lnSpc>
                        <a:spcAft>
                          <a:spcPts val="245"/>
                        </a:spcAft>
                      </a:pPr>
                      <a:r>
                        <a:rPr lang="en-GB" sz="1200" b="0" dirty="0">
                          <a:solidFill>
                            <a:schemeClr val="tx1"/>
                          </a:solidFill>
                          <a:effectLst/>
                          <a:latin typeface="Arial" panose="020B0604020202020204" pitchFamily="34" charset="0"/>
                          <a:cs typeface="Arial" panose="020B0604020202020204" pitchFamily="34" charset="0"/>
                        </a:rPr>
                        <a:t>Christianity </a:t>
                      </a:r>
                    </a:p>
                    <a:p>
                      <a:pPr marL="366395" marR="64135" indent="-232410" algn="ctr">
                        <a:lnSpc>
                          <a:spcPct val="107000"/>
                        </a:lnSpc>
                        <a:spcAft>
                          <a:spcPts val="270"/>
                        </a:spcAft>
                      </a:pPr>
                      <a:r>
                        <a:rPr lang="en-GB" sz="1200" b="0" dirty="0">
                          <a:solidFill>
                            <a:schemeClr val="tx1"/>
                          </a:solidFill>
                          <a:effectLst/>
                          <a:latin typeface="Arial" panose="020B0604020202020204" pitchFamily="34" charset="0"/>
                          <a:cs typeface="Arial" panose="020B0604020202020204" pitchFamily="34" charset="0"/>
                        </a:rPr>
                        <a:t>Saviour  / Jesus </a:t>
                      </a:r>
                    </a:p>
                    <a:p>
                      <a:pPr marL="366395" indent="-232410" algn="ctr">
                        <a:lnSpc>
                          <a:spcPct val="107000"/>
                        </a:lnSpc>
                        <a:spcAft>
                          <a:spcPts val="0"/>
                        </a:spcAft>
                      </a:pPr>
                      <a:r>
                        <a:rPr lang="en-GB" sz="1200" b="0" dirty="0">
                          <a:solidFill>
                            <a:schemeClr val="tx1"/>
                          </a:solidFill>
                          <a:effectLst/>
                          <a:latin typeface="Arial" panose="020B0604020202020204" pitchFamily="34" charset="0"/>
                          <a:cs typeface="Arial" panose="020B0604020202020204" pitchFamily="34" charset="0"/>
                        </a:rPr>
                        <a:t>Why was Jesus given the name ‘saviour’? </a:t>
                      </a:r>
                      <a:endParaRPr lang="en-GB" sz="1200" b="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L="61162" marR="0" marT="81549" marB="9885" anchor="ctr">
                    <a:solidFill>
                      <a:srgbClr val="FDEDE9"/>
                    </a:solidFill>
                  </a:tcPr>
                </a:tc>
                <a:tc>
                  <a:txBody>
                    <a:bodyPr/>
                    <a:lstStyle/>
                    <a:p>
                      <a:pPr marL="366395" marR="61595" indent="-232410" algn="ctr">
                        <a:lnSpc>
                          <a:spcPct val="107000"/>
                        </a:lnSpc>
                        <a:spcAft>
                          <a:spcPts val="245"/>
                        </a:spcAft>
                      </a:pPr>
                      <a:r>
                        <a:rPr lang="en-GB" sz="1200" b="0" dirty="0">
                          <a:solidFill>
                            <a:schemeClr val="tx1"/>
                          </a:solidFill>
                          <a:effectLst/>
                          <a:latin typeface="Arial" panose="020B0604020202020204" pitchFamily="34" charset="0"/>
                          <a:cs typeface="Arial" panose="020B0604020202020204" pitchFamily="34" charset="0"/>
                        </a:rPr>
                        <a:t>Islam </a:t>
                      </a:r>
                    </a:p>
                    <a:p>
                      <a:pPr marL="366395" marR="61595" indent="-232410" algn="ctr">
                        <a:lnSpc>
                          <a:spcPct val="107000"/>
                        </a:lnSpc>
                        <a:spcAft>
                          <a:spcPts val="270"/>
                        </a:spcAft>
                      </a:pPr>
                      <a:r>
                        <a:rPr lang="en-GB" sz="1200" b="0" dirty="0">
                          <a:solidFill>
                            <a:schemeClr val="tx1"/>
                          </a:solidFill>
                          <a:effectLst/>
                          <a:latin typeface="Arial" panose="020B0604020202020204" pitchFamily="34" charset="0"/>
                          <a:cs typeface="Arial" panose="020B0604020202020204" pitchFamily="34" charset="0"/>
                        </a:rPr>
                        <a:t>Allah / mercy </a:t>
                      </a:r>
                    </a:p>
                    <a:p>
                      <a:pPr marL="366395" marR="40005" indent="-232410" algn="ctr">
                        <a:lnSpc>
                          <a:spcPct val="107000"/>
                        </a:lnSpc>
                        <a:spcAft>
                          <a:spcPts val="0"/>
                        </a:spcAft>
                      </a:pPr>
                      <a:r>
                        <a:rPr lang="en-GB" sz="1200" b="0" dirty="0">
                          <a:solidFill>
                            <a:schemeClr val="tx1"/>
                          </a:solidFill>
                          <a:effectLst/>
                          <a:latin typeface="Arial" panose="020B0604020202020204" pitchFamily="34" charset="0"/>
                          <a:cs typeface="Arial" panose="020B0604020202020204" pitchFamily="34" charset="0"/>
                        </a:rPr>
                        <a:t>How do some </a:t>
                      </a:r>
                    </a:p>
                    <a:p>
                      <a:pPr marL="153035" indent="-232410" algn="ctr">
                        <a:lnSpc>
                          <a:spcPct val="107000"/>
                        </a:lnSpc>
                        <a:spcAft>
                          <a:spcPts val="0"/>
                        </a:spcAft>
                      </a:pPr>
                      <a:r>
                        <a:rPr lang="en-GB" sz="1200" b="0" dirty="0">
                          <a:solidFill>
                            <a:schemeClr val="tx1"/>
                          </a:solidFill>
                          <a:effectLst/>
                          <a:latin typeface="Arial" panose="020B0604020202020204" pitchFamily="34" charset="0"/>
                          <a:cs typeface="Arial" panose="020B0604020202020204" pitchFamily="34" charset="0"/>
                        </a:rPr>
                        <a:t>Muslims show Allah is compassionate and merciful? </a:t>
                      </a:r>
                      <a:endParaRPr lang="en-GB" sz="1200" b="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L="61162" marR="0" marT="81549" marB="9885" anchor="ctr">
                    <a:solidFill>
                      <a:srgbClr val="FDEDE9"/>
                    </a:solidFill>
                  </a:tcPr>
                </a:tc>
                <a:tc>
                  <a:txBody>
                    <a:bodyPr/>
                    <a:lstStyle/>
                    <a:p>
                      <a:pPr marL="366395" marR="61595" indent="-232410" algn="ctr">
                        <a:lnSpc>
                          <a:spcPct val="107000"/>
                        </a:lnSpc>
                        <a:spcAft>
                          <a:spcPts val="245"/>
                        </a:spcAft>
                      </a:pPr>
                      <a:r>
                        <a:rPr lang="en-GB" sz="1200" b="0" dirty="0">
                          <a:solidFill>
                            <a:schemeClr val="tx1"/>
                          </a:solidFill>
                          <a:effectLst/>
                          <a:latin typeface="Arial" panose="020B0604020202020204" pitchFamily="34" charset="0"/>
                          <a:cs typeface="Arial" panose="020B0604020202020204" pitchFamily="34" charset="0"/>
                        </a:rPr>
                        <a:t>Christianity </a:t>
                      </a:r>
                    </a:p>
                    <a:p>
                      <a:pPr marL="366395" marR="63500" indent="-232410" algn="ctr">
                        <a:lnSpc>
                          <a:spcPct val="107000"/>
                        </a:lnSpc>
                        <a:spcAft>
                          <a:spcPts val="270"/>
                        </a:spcAft>
                      </a:pPr>
                      <a:r>
                        <a:rPr lang="en-GB" sz="1200" b="0" dirty="0">
                          <a:solidFill>
                            <a:schemeClr val="tx1"/>
                          </a:solidFill>
                          <a:effectLst/>
                          <a:latin typeface="Arial" panose="020B0604020202020204" pitchFamily="34" charset="0"/>
                          <a:cs typeface="Arial" panose="020B0604020202020204" pitchFamily="34" charset="0"/>
                        </a:rPr>
                        <a:t>Resurrection / joy </a:t>
                      </a:r>
                    </a:p>
                    <a:p>
                      <a:pPr marL="366395" indent="-232410" algn="ctr">
                        <a:lnSpc>
                          <a:spcPct val="95000"/>
                        </a:lnSpc>
                        <a:spcAft>
                          <a:spcPts val="0"/>
                        </a:spcAft>
                      </a:pPr>
                      <a:r>
                        <a:rPr lang="en-GB" sz="1200" b="0" dirty="0">
                          <a:solidFill>
                            <a:schemeClr val="tx1"/>
                          </a:solidFill>
                          <a:effectLst/>
                          <a:latin typeface="Arial" panose="020B0604020202020204" pitchFamily="34" charset="0"/>
                          <a:cs typeface="Arial" panose="020B0604020202020204" pitchFamily="34" charset="0"/>
                        </a:rPr>
                        <a:t>What are the best symbols of Jesus’ </a:t>
                      </a:r>
                    </a:p>
                    <a:p>
                      <a:pPr marL="366395" indent="-232410" algn="ctr">
                        <a:lnSpc>
                          <a:spcPct val="107000"/>
                        </a:lnSpc>
                        <a:spcAft>
                          <a:spcPts val="0"/>
                        </a:spcAft>
                      </a:pPr>
                      <a:r>
                        <a:rPr lang="en-GB" sz="1200" b="0" dirty="0">
                          <a:solidFill>
                            <a:schemeClr val="tx1"/>
                          </a:solidFill>
                          <a:effectLst/>
                          <a:latin typeface="Arial" panose="020B0604020202020204" pitchFamily="34" charset="0"/>
                          <a:cs typeface="Arial" panose="020B0604020202020204" pitchFamily="34" charset="0"/>
                        </a:rPr>
                        <a:t>death &amp; resurrection at Easter? </a:t>
                      </a:r>
                      <a:endParaRPr lang="en-GB" sz="1200" b="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L="61162" marR="0" marT="81549" marB="9885" anchor="ctr">
                    <a:solidFill>
                      <a:srgbClr val="FDEDE9"/>
                    </a:solidFill>
                  </a:tcPr>
                </a:tc>
                <a:tc>
                  <a:txBody>
                    <a:bodyPr/>
                    <a:lstStyle/>
                    <a:p>
                      <a:pPr marL="366395" marR="62230" indent="-232410" algn="ctr">
                        <a:lnSpc>
                          <a:spcPct val="107000"/>
                        </a:lnSpc>
                        <a:spcAft>
                          <a:spcPts val="245"/>
                        </a:spcAft>
                      </a:pPr>
                      <a:r>
                        <a:rPr lang="en-GB" sz="1200" b="0" dirty="0">
                          <a:solidFill>
                            <a:schemeClr val="tx1"/>
                          </a:solidFill>
                          <a:effectLst/>
                          <a:latin typeface="Arial" panose="020B0604020202020204" pitchFamily="34" charset="0"/>
                          <a:cs typeface="Arial" panose="020B0604020202020204" pitchFamily="34" charset="0"/>
                        </a:rPr>
                        <a:t>Christianity </a:t>
                      </a:r>
                    </a:p>
                    <a:p>
                      <a:pPr marL="366395" marR="64135" indent="-232410" algn="ctr">
                        <a:lnSpc>
                          <a:spcPct val="107000"/>
                        </a:lnSpc>
                        <a:spcAft>
                          <a:spcPts val="270"/>
                        </a:spcAft>
                      </a:pPr>
                      <a:r>
                        <a:rPr lang="en-GB" sz="1200" b="0" dirty="0">
                          <a:solidFill>
                            <a:schemeClr val="tx1"/>
                          </a:solidFill>
                          <a:effectLst/>
                          <a:latin typeface="Arial" panose="020B0604020202020204" pitchFamily="34" charset="0"/>
                          <a:cs typeface="Arial" panose="020B0604020202020204" pitchFamily="34" charset="0"/>
                        </a:rPr>
                        <a:t>Disciple / faith </a:t>
                      </a:r>
                    </a:p>
                    <a:p>
                      <a:pPr marL="366395" indent="-232410" algn="ctr">
                        <a:lnSpc>
                          <a:spcPct val="107000"/>
                        </a:lnSpc>
                        <a:spcAft>
                          <a:spcPts val="0"/>
                        </a:spcAft>
                      </a:pPr>
                      <a:r>
                        <a:rPr lang="en-GB" sz="1200" b="0" dirty="0">
                          <a:solidFill>
                            <a:schemeClr val="tx1"/>
                          </a:solidFill>
                          <a:effectLst/>
                          <a:latin typeface="Arial" panose="020B0604020202020204" pitchFamily="34" charset="0"/>
                          <a:cs typeface="Arial" panose="020B0604020202020204" pitchFamily="34" charset="0"/>
                        </a:rPr>
                        <a:t>Why do Christians trust Jesus and follow him? </a:t>
                      </a:r>
                      <a:endParaRPr lang="en-GB" sz="1200" b="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L="61162" marR="0" marT="81549" marB="9885" anchor="ctr">
                    <a:solidFill>
                      <a:srgbClr val="FDEDE9"/>
                    </a:solidFill>
                  </a:tcPr>
                </a:tc>
                <a:tc>
                  <a:txBody>
                    <a:bodyPr/>
                    <a:lstStyle/>
                    <a:p>
                      <a:pPr marL="366395" marR="65405" indent="-232410" algn="ctr">
                        <a:lnSpc>
                          <a:spcPct val="107000"/>
                        </a:lnSpc>
                        <a:spcAft>
                          <a:spcPts val="245"/>
                        </a:spcAft>
                      </a:pPr>
                      <a:r>
                        <a:rPr lang="en-GB" sz="1200" b="0" dirty="0">
                          <a:solidFill>
                            <a:schemeClr val="tx1"/>
                          </a:solidFill>
                          <a:effectLst/>
                          <a:latin typeface="Arial" panose="020B0604020202020204" pitchFamily="34" charset="0"/>
                          <a:cs typeface="Arial" panose="020B0604020202020204" pitchFamily="34" charset="0"/>
                        </a:rPr>
                        <a:t>Judaism </a:t>
                      </a:r>
                    </a:p>
                    <a:p>
                      <a:pPr marL="366395" marR="66675" indent="-232410" algn="ctr">
                        <a:lnSpc>
                          <a:spcPct val="107000"/>
                        </a:lnSpc>
                        <a:spcAft>
                          <a:spcPts val="270"/>
                        </a:spcAft>
                      </a:pPr>
                      <a:r>
                        <a:rPr lang="en-GB" sz="1200" b="0" dirty="0">
                          <a:solidFill>
                            <a:schemeClr val="tx1"/>
                          </a:solidFill>
                          <a:effectLst/>
                          <a:latin typeface="Arial" panose="020B0604020202020204" pitchFamily="34" charset="0"/>
                          <a:cs typeface="Arial" panose="020B0604020202020204" pitchFamily="34" charset="0"/>
                        </a:rPr>
                        <a:t>Torah / rabbi </a:t>
                      </a:r>
                    </a:p>
                    <a:p>
                      <a:pPr marL="366395" indent="-232410" algn="ctr">
                        <a:lnSpc>
                          <a:spcPct val="95000"/>
                        </a:lnSpc>
                        <a:spcAft>
                          <a:spcPts val="0"/>
                        </a:spcAft>
                      </a:pPr>
                      <a:r>
                        <a:rPr lang="en-GB" sz="1200" b="0" dirty="0">
                          <a:solidFill>
                            <a:schemeClr val="tx1"/>
                          </a:solidFill>
                          <a:effectLst/>
                          <a:latin typeface="Arial" panose="020B0604020202020204" pitchFamily="34" charset="0"/>
                          <a:cs typeface="Arial" panose="020B0604020202020204" pitchFamily="34" charset="0"/>
                        </a:rPr>
                        <a:t>Why is the Torah such a joy for the </a:t>
                      </a:r>
                    </a:p>
                    <a:p>
                      <a:pPr marL="60325" indent="-232410" algn="ctr">
                        <a:lnSpc>
                          <a:spcPct val="107000"/>
                        </a:lnSpc>
                        <a:spcAft>
                          <a:spcPts val="0"/>
                        </a:spcAft>
                      </a:pPr>
                      <a:r>
                        <a:rPr lang="en-GB" sz="1200" b="0" dirty="0">
                          <a:solidFill>
                            <a:schemeClr val="tx1"/>
                          </a:solidFill>
                          <a:effectLst/>
                          <a:latin typeface="Arial" panose="020B0604020202020204" pitchFamily="34" charset="0"/>
                          <a:cs typeface="Arial" panose="020B0604020202020204" pitchFamily="34" charset="0"/>
                        </a:rPr>
                        <a:t>Jewish community?</a:t>
                      </a:r>
                    </a:p>
                    <a:p>
                      <a:pPr marL="60325" indent="-232410" algn="ctr">
                        <a:lnSpc>
                          <a:spcPct val="107000"/>
                        </a:lnSpc>
                        <a:spcAft>
                          <a:spcPts val="0"/>
                        </a:spcAft>
                      </a:pPr>
                      <a:r>
                        <a:rPr lang="en-GB" sz="1200" b="0" dirty="0">
                          <a:solidFill>
                            <a:schemeClr val="tx1"/>
                          </a:solidFill>
                          <a:effectLst/>
                          <a:latin typeface="Arial" panose="020B0604020202020204" pitchFamily="34" charset="0"/>
                          <a:cs typeface="Arial" panose="020B0604020202020204" pitchFamily="34" charset="0"/>
                        </a:rPr>
                        <a:t>Humanism – link to Thoughtful Thursday class assembly.</a:t>
                      </a:r>
                      <a:endParaRPr lang="en-GB" sz="1200" b="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L="61162" marR="0" marT="81549" marB="9885" anchor="ctr">
                    <a:solidFill>
                      <a:srgbClr val="FDEDE9"/>
                    </a:solidFill>
                  </a:tcPr>
                </a:tc>
                <a:tc>
                  <a:txBody>
                    <a:bodyPr/>
                    <a:lstStyle/>
                    <a:p>
                      <a:pPr marL="6350" indent="-232410" algn="ctr">
                        <a:lnSpc>
                          <a:spcPct val="107000"/>
                        </a:lnSpc>
                        <a:spcAft>
                          <a:spcPts val="0"/>
                        </a:spcAft>
                      </a:pPr>
                      <a:r>
                        <a:rPr lang="en-GB" sz="1200" b="0" dirty="0">
                          <a:solidFill>
                            <a:schemeClr val="tx1"/>
                          </a:solidFill>
                          <a:effectLst/>
                          <a:latin typeface="Arial" panose="020B0604020202020204" pitchFamily="34" charset="0"/>
                          <a:cs typeface="Arial" panose="020B0604020202020204" pitchFamily="34" charset="0"/>
                        </a:rPr>
                        <a:t>Year 2</a:t>
                      </a:r>
                    </a:p>
                    <a:p>
                      <a:pPr marL="60325" marR="24130" indent="-232410" algn="ctr">
                        <a:lnSpc>
                          <a:spcPct val="134000"/>
                        </a:lnSpc>
                        <a:spcAft>
                          <a:spcPts val="0"/>
                        </a:spcAft>
                      </a:pPr>
                      <a:endParaRPr lang="en-GB" sz="1200" b="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L="61162" marR="0" marT="81549" marB="9885" anchor="ctr">
                    <a:solidFill>
                      <a:srgbClr val="FDEDE9"/>
                    </a:solidFill>
                  </a:tcPr>
                </a:tc>
                <a:extLst>
                  <a:ext uri="{0D108BD9-81ED-4DB2-BD59-A6C34878D82A}">
                    <a16:rowId xmlns:a16="http://schemas.microsoft.com/office/drawing/2014/main" val="1101884431"/>
                  </a:ext>
                </a:extLst>
              </a:tr>
            </a:tbl>
          </a:graphicData>
        </a:graphic>
      </p:graphicFrame>
    </p:spTree>
    <p:extLst>
      <p:ext uri="{BB962C8B-B14F-4D97-AF65-F5344CB8AC3E}">
        <p14:creationId xmlns:p14="http://schemas.microsoft.com/office/powerpoint/2010/main" val="3907652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0656D-7C69-4CED-B7E4-3E1C4424D262}"/>
              </a:ext>
            </a:extLst>
          </p:cNvPr>
          <p:cNvSpPr>
            <a:spLocks noGrp="1"/>
          </p:cNvSpPr>
          <p:nvPr>
            <p:ph type="title"/>
          </p:nvPr>
        </p:nvSpPr>
        <p:spPr>
          <a:xfrm>
            <a:off x="2135725" y="452377"/>
            <a:ext cx="8911687" cy="1280890"/>
          </a:xfrm>
        </p:spPr>
        <p:txBody>
          <a:bodyPr>
            <a:normAutofit/>
          </a:bodyPr>
          <a:lstStyle/>
          <a:p>
            <a:r>
              <a:rPr lang="en-GB" sz="1600" b="1" dirty="0"/>
              <a:t>Long Term Plan for Lower Key Stage 2 - these plans are flexible and responsive to individual needs and interests</a:t>
            </a:r>
          </a:p>
        </p:txBody>
      </p:sp>
      <p:graphicFrame>
        <p:nvGraphicFramePr>
          <p:cNvPr id="4" name="Content Placeholder 3">
            <a:extLst>
              <a:ext uri="{FF2B5EF4-FFF2-40B4-BE49-F238E27FC236}">
                <a16:creationId xmlns:a16="http://schemas.microsoft.com/office/drawing/2014/main" id="{0B20E93A-49DB-4804-B441-1BDC4667DC06}"/>
              </a:ext>
            </a:extLst>
          </p:cNvPr>
          <p:cNvGraphicFramePr>
            <a:graphicFrameLocks noGrp="1"/>
          </p:cNvGraphicFramePr>
          <p:nvPr>
            <p:ph idx="1"/>
            <p:extLst>
              <p:ext uri="{D42A27DB-BD31-4B8C-83A1-F6EECF244321}">
                <p14:modId xmlns:p14="http://schemas.microsoft.com/office/powerpoint/2010/main" val="2945984501"/>
              </p:ext>
            </p:extLst>
          </p:nvPr>
        </p:nvGraphicFramePr>
        <p:xfrm>
          <a:off x="2135725" y="1092822"/>
          <a:ext cx="9180488" cy="5577460"/>
        </p:xfrm>
        <a:graphic>
          <a:graphicData uri="http://schemas.openxmlformats.org/drawingml/2006/table">
            <a:tbl>
              <a:tblPr firstRow="1" firstCol="1" bandRow="1">
                <a:tableStyleId>{5C22544A-7EE6-4342-B048-85BDC9FD1C3A}</a:tableStyleId>
              </a:tblPr>
              <a:tblGrid>
                <a:gridCol w="1357381">
                  <a:extLst>
                    <a:ext uri="{9D8B030D-6E8A-4147-A177-3AD203B41FA5}">
                      <a16:colId xmlns:a16="http://schemas.microsoft.com/office/drawing/2014/main" val="1438082717"/>
                    </a:ext>
                  </a:extLst>
                </a:gridCol>
                <a:gridCol w="1345658">
                  <a:extLst>
                    <a:ext uri="{9D8B030D-6E8A-4147-A177-3AD203B41FA5}">
                      <a16:colId xmlns:a16="http://schemas.microsoft.com/office/drawing/2014/main" val="3416757742"/>
                    </a:ext>
                  </a:extLst>
                </a:gridCol>
                <a:gridCol w="1345023">
                  <a:extLst>
                    <a:ext uri="{9D8B030D-6E8A-4147-A177-3AD203B41FA5}">
                      <a16:colId xmlns:a16="http://schemas.microsoft.com/office/drawing/2014/main" val="2755072718"/>
                    </a:ext>
                  </a:extLst>
                </a:gridCol>
                <a:gridCol w="1526646">
                  <a:extLst>
                    <a:ext uri="{9D8B030D-6E8A-4147-A177-3AD203B41FA5}">
                      <a16:colId xmlns:a16="http://schemas.microsoft.com/office/drawing/2014/main" val="2283919617"/>
                    </a:ext>
                  </a:extLst>
                </a:gridCol>
                <a:gridCol w="1526646">
                  <a:extLst>
                    <a:ext uri="{9D8B030D-6E8A-4147-A177-3AD203B41FA5}">
                      <a16:colId xmlns:a16="http://schemas.microsoft.com/office/drawing/2014/main" val="2498427945"/>
                    </a:ext>
                  </a:extLst>
                </a:gridCol>
                <a:gridCol w="1526011">
                  <a:extLst>
                    <a:ext uri="{9D8B030D-6E8A-4147-A177-3AD203B41FA5}">
                      <a16:colId xmlns:a16="http://schemas.microsoft.com/office/drawing/2014/main" val="3638040935"/>
                    </a:ext>
                  </a:extLst>
                </a:gridCol>
                <a:gridCol w="553123">
                  <a:extLst>
                    <a:ext uri="{9D8B030D-6E8A-4147-A177-3AD203B41FA5}">
                      <a16:colId xmlns:a16="http://schemas.microsoft.com/office/drawing/2014/main" val="3016969283"/>
                    </a:ext>
                  </a:extLst>
                </a:gridCol>
              </a:tblGrid>
              <a:tr h="349885">
                <a:tc>
                  <a:txBody>
                    <a:bodyPr/>
                    <a:lstStyle/>
                    <a:p>
                      <a:pPr marL="366395" marR="64135" indent="-232410" algn="ctr">
                        <a:lnSpc>
                          <a:spcPct val="107000"/>
                        </a:lnSpc>
                        <a:spcAft>
                          <a:spcPts val="0"/>
                        </a:spcAft>
                      </a:pPr>
                      <a:r>
                        <a:rPr lang="en-GB" sz="1200" b="0" dirty="0">
                          <a:solidFill>
                            <a:schemeClr val="tx1"/>
                          </a:solidFill>
                          <a:effectLst/>
                          <a:latin typeface="Arial" panose="020B0604020202020204" pitchFamily="34" charset="0"/>
                          <a:cs typeface="Arial" panose="020B0604020202020204" pitchFamily="34" charset="0"/>
                        </a:rPr>
                        <a:t>Autumn 1 </a:t>
                      </a:r>
                      <a:endParaRPr lang="en-GB" sz="1200" b="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L="62230" marR="2540" marB="0"/>
                </a:tc>
                <a:tc>
                  <a:txBody>
                    <a:bodyPr/>
                    <a:lstStyle/>
                    <a:p>
                      <a:pPr marL="366395" marR="59690" indent="-232410" algn="ctr">
                        <a:lnSpc>
                          <a:spcPct val="107000"/>
                        </a:lnSpc>
                        <a:spcAft>
                          <a:spcPts val="0"/>
                        </a:spcAft>
                      </a:pPr>
                      <a:r>
                        <a:rPr lang="en-GB" sz="1200" b="0">
                          <a:solidFill>
                            <a:schemeClr val="tx1"/>
                          </a:solidFill>
                          <a:effectLst/>
                          <a:latin typeface="Arial" panose="020B0604020202020204" pitchFamily="34" charset="0"/>
                          <a:cs typeface="Arial" panose="020B0604020202020204" pitchFamily="34" charset="0"/>
                        </a:rPr>
                        <a:t>Autumn 2 </a:t>
                      </a:r>
                      <a:endParaRPr lang="en-GB" sz="1200" b="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L="62230" marR="2540" marB="0"/>
                </a:tc>
                <a:tc>
                  <a:txBody>
                    <a:bodyPr/>
                    <a:lstStyle/>
                    <a:p>
                      <a:pPr marL="366395" marR="62865" indent="-232410" algn="ctr">
                        <a:lnSpc>
                          <a:spcPct val="107000"/>
                        </a:lnSpc>
                        <a:spcAft>
                          <a:spcPts val="0"/>
                        </a:spcAft>
                      </a:pPr>
                      <a:r>
                        <a:rPr lang="en-GB" sz="1200" b="0">
                          <a:solidFill>
                            <a:schemeClr val="tx1"/>
                          </a:solidFill>
                          <a:effectLst/>
                          <a:latin typeface="Arial" panose="020B0604020202020204" pitchFamily="34" charset="0"/>
                          <a:cs typeface="Arial" panose="020B0604020202020204" pitchFamily="34" charset="0"/>
                        </a:rPr>
                        <a:t>Spring 1 </a:t>
                      </a:r>
                      <a:endParaRPr lang="en-GB" sz="1200" b="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L="62230" marR="2540" marB="0"/>
                </a:tc>
                <a:tc>
                  <a:txBody>
                    <a:bodyPr/>
                    <a:lstStyle/>
                    <a:p>
                      <a:pPr marL="366395" marR="63500" indent="-232410" algn="ctr">
                        <a:lnSpc>
                          <a:spcPct val="107000"/>
                        </a:lnSpc>
                        <a:spcAft>
                          <a:spcPts val="0"/>
                        </a:spcAft>
                      </a:pPr>
                      <a:r>
                        <a:rPr lang="en-GB" sz="1200" b="0">
                          <a:solidFill>
                            <a:schemeClr val="tx1"/>
                          </a:solidFill>
                          <a:effectLst/>
                          <a:latin typeface="Arial" panose="020B0604020202020204" pitchFamily="34" charset="0"/>
                          <a:cs typeface="Arial" panose="020B0604020202020204" pitchFamily="34" charset="0"/>
                        </a:rPr>
                        <a:t>Spring 2 </a:t>
                      </a:r>
                      <a:endParaRPr lang="en-GB" sz="1200" b="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L="62230" marR="2540" marB="0"/>
                </a:tc>
                <a:tc>
                  <a:txBody>
                    <a:bodyPr/>
                    <a:lstStyle/>
                    <a:p>
                      <a:pPr marL="366395" marR="59055" indent="-232410" algn="ctr">
                        <a:lnSpc>
                          <a:spcPct val="107000"/>
                        </a:lnSpc>
                        <a:spcAft>
                          <a:spcPts val="0"/>
                        </a:spcAft>
                      </a:pPr>
                      <a:r>
                        <a:rPr lang="en-GB" sz="1200" b="0">
                          <a:solidFill>
                            <a:schemeClr val="tx1"/>
                          </a:solidFill>
                          <a:effectLst/>
                          <a:latin typeface="Arial" panose="020B0604020202020204" pitchFamily="34" charset="0"/>
                          <a:cs typeface="Arial" panose="020B0604020202020204" pitchFamily="34" charset="0"/>
                        </a:rPr>
                        <a:t>Summer 1  </a:t>
                      </a:r>
                      <a:endParaRPr lang="en-GB" sz="1200" b="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L="62230" marR="2540" marB="0"/>
                </a:tc>
                <a:tc>
                  <a:txBody>
                    <a:bodyPr/>
                    <a:lstStyle/>
                    <a:p>
                      <a:pPr marL="366395" marR="60325" indent="-232410" algn="ctr">
                        <a:lnSpc>
                          <a:spcPct val="107000"/>
                        </a:lnSpc>
                        <a:spcAft>
                          <a:spcPts val="0"/>
                        </a:spcAft>
                      </a:pPr>
                      <a:r>
                        <a:rPr lang="en-GB" sz="1200" b="0">
                          <a:solidFill>
                            <a:schemeClr val="tx1"/>
                          </a:solidFill>
                          <a:effectLst/>
                          <a:latin typeface="Arial" panose="020B0604020202020204" pitchFamily="34" charset="0"/>
                          <a:cs typeface="Arial" panose="020B0604020202020204" pitchFamily="34" charset="0"/>
                        </a:rPr>
                        <a:t>Summer 2 </a:t>
                      </a:r>
                      <a:endParaRPr lang="en-GB" sz="1200" b="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L="62230" marR="2540" marB="0"/>
                </a:tc>
                <a:tc>
                  <a:txBody>
                    <a:bodyPr/>
                    <a:lstStyle/>
                    <a:p>
                      <a:pPr marL="366395" marR="15875" indent="-232410" algn="ctr">
                        <a:lnSpc>
                          <a:spcPct val="107000"/>
                        </a:lnSpc>
                        <a:spcAft>
                          <a:spcPts val="0"/>
                        </a:spcAft>
                      </a:pPr>
                      <a:r>
                        <a:rPr lang="en-GB" sz="1200" b="0">
                          <a:solidFill>
                            <a:schemeClr val="tx1"/>
                          </a:solidFill>
                          <a:effectLst/>
                          <a:latin typeface="Arial" panose="020B0604020202020204" pitchFamily="34" charset="0"/>
                          <a:cs typeface="Arial" panose="020B0604020202020204" pitchFamily="34" charset="0"/>
                        </a:rPr>
                        <a:t> </a:t>
                      </a:r>
                      <a:endParaRPr lang="en-GB" sz="1200" b="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L="62230" marR="2540" marB="0" anchor="ctr"/>
                </a:tc>
                <a:extLst>
                  <a:ext uri="{0D108BD9-81ED-4DB2-BD59-A6C34878D82A}">
                    <a16:rowId xmlns:a16="http://schemas.microsoft.com/office/drawing/2014/main" val="2236235236"/>
                  </a:ext>
                </a:extLst>
              </a:tr>
              <a:tr h="1395730">
                <a:tc>
                  <a:txBody>
                    <a:bodyPr/>
                    <a:lstStyle/>
                    <a:p>
                      <a:pPr marL="91440" indent="-232410" algn="ctr">
                        <a:lnSpc>
                          <a:spcPct val="107000"/>
                        </a:lnSpc>
                        <a:spcAft>
                          <a:spcPts val="50"/>
                        </a:spcAft>
                      </a:pPr>
                      <a:r>
                        <a:rPr lang="en-GB" sz="1200" b="0" dirty="0">
                          <a:solidFill>
                            <a:schemeClr val="tx1"/>
                          </a:solidFill>
                          <a:effectLst/>
                          <a:latin typeface="Arial" panose="020B0604020202020204" pitchFamily="34" charset="0"/>
                          <a:cs typeface="Arial" panose="020B0604020202020204" pitchFamily="34" charset="0"/>
                        </a:rPr>
                        <a:t>Christianity </a:t>
                      </a:r>
                    </a:p>
                    <a:p>
                      <a:pPr marL="366395" indent="-232410" algn="ctr">
                        <a:lnSpc>
                          <a:spcPct val="93000"/>
                        </a:lnSpc>
                        <a:spcAft>
                          <a:spcPts val="10"/>
                        </a:spcAft>
                      </a:pPr>
                      <a:r>
                        <a:rPr lang="en-GB" sz="1200" b="0" dirty="0">
                          <a:solidFill>
                            <a:schemeClr val="tx1"/>
                          </a:solidFill>
                          <a:effectLst/>
                          <a:latin typeface="Arial" panose="020B0604020202020204" pitchFamily="34" charset="0"/>
                          <a:cs typeface="Arial" panose="020B0604020202020204" pitchFamily="34" charset="0"/>
                        </a:rPr>
                        <a:t>How do Christians show that </a:t>
                      </a:r>
                    </a:p>
                    <a:p>
                      <a:pPr marL="5080" indent="-232410" algn="ctr">
                        <a:lnSpc>
                          <a:spcPct val="107000"/>
                        </a:lnSpc>
                        <a:spcAft>
                          <a:spcPts val="0"/>
                        </a:spcAft>
                      </a:pPr>
                      <a:r>
                        <a:rPr lang="en-GB" sz="1200" b="0" u="sng" dirty="0">
                          <a:solidFill>
                            <a:schemeClr val="tx1"/>
                          </a:solidFill>
                          <a:effectLst/>
                          <a:uFill>
                            <a:solidFill>
                              <a:srgbClr val="000000"/>
                            </a:solidFill>
                          </a:uFill>
                          <a:latin typeface="Arial" panose="020B0604020202020204" pitchFamily="34" charset="0"/>
                          <a:cs typeface="Arial" panose="020B0604020202020204" pitchFamily="34" charset="0"/>
                        </a:rPr>
                        <a:t>reconciliation</a:t>
                      </a:r>
                      <a:r>
                        <a:rPr lang="en-GB" sz="1200" b="0" dirty="0">
                          <a:solidFill>
                            <a:schemeClr val="tx1"/>
                          </a:solidFill>
                          <a:effectLst/>
                          <a:latin typeface="Arial" panose="020B0604020202020204" pitchFamily="34" charset="0"/>
                          <a:cs typeface="Arial" panose="020B0604020202020204" pitchFamily="34" charset="0"/>
                        </a:rPr>
                        <a:t> with </a:t>
                      </a:r>
                    </a:p>
                    <a:p>
                      <a:pPr marL="366395" indent="-232410" algn="ctr">
                        <a:lnSpc>
                          <a:spcPct val="107000"/>
                        </a:lnSpc>
                        <a:spcAft>
                          <a:spcPts val="0"/>
                        </a:spcAft>
                      </a:pPr>
                      <a:r>
                        <a:rPr lang="en-GB" sz="1200" b="0" dirty="0">
                          <a:solidFill>
                            <a:schemeClr val="tx1"/>
                          </a:solidFill>
                          <a:effectLst/>
                          <a:latin typeface="Arial" panose="020B0604020202020204" pitchFamily="34" charset="0"/>
                          <a:cs typeface="Arial" panose="020B0604020202020204" pitchFamily="34" charset="0"/>
                        </a:rPr>
                        <a:t>God and others is important? </a:t>
                      </a:r>
                      <a:endParaRPr lang="en-GB" sz="1200" b="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L="62230" marR="2540" marB="0">
                    <a:solidFill>
                      <a:srgbClr val="FDEDE9"/>
                    </a:solidFill>
                  </a:tcPr>
                </a:tc>
                <a:tc>
                  <a:txBody>
                    <a:bodyPr/>
                    <a:lstStyle/>
                    <a:p>
                      <a:pPr marL="366395" marR="57150" indent="-232410" algn="ctr">
                        <a:lnSpc>
                          <a:spcPct val="107000"/>
                        </a:lnSpc>
                        <a:spcAft>
                          <a:spcPts val="50"/>
                        </a:spcAft>
                      </a:pPr>
                      <a:r>
                        <a:rPr lang="en-GB" sz="1200" b="0" dirty="0">
                          <a:solidFill>
                            <a:schemeClr val="tx1"/>
                          </a:solidFill>
                          <a:effectLst/>
                          <a:latin typeface="Arial" panose="020B0604020202020204" pitchFamily="34" charset="0"/>
                          <a:cs typeface="Arial" panose="020B0604020202020204" pitchFamily="34" charset="0"/>
                        </a:rPr>
                        <a:t>Islam </a:t>
                      </a:r>
                    </a:p>
                    <a:p>
                      <a:pPr marL="366395" marR="38100" indent="-232410" algn="ctr">
                        <a:lnSpc>
                          <a:spcPct val="107000"/>
                        </a:lnSpc>
                        <a:spcAft>
                          <a:spcPts val="0"/>
                        </a:spcAft>
                      </a:pPr>
                      <a:r>
                        <a:rPr lang="en-GB" sz="1200" b="0" dirty="0">
                          <a:solidFill>
                            <a:schemeClr val="tx1"/>
                          </a:solidFill>
                          <a:effectLst/>
                          <a:latin typeface="Arial" panose="020B0604020202020204" pitchFamily="34" charset="0"/>
                          <a:cs typeface="Arial" panose="020B0604020202020204" pitchFamily="34" charset="0"/>
                        </a:rPr>
                        <a:t>How does a </a:t>
                      </a:r>
                    </a:p>
                    <a:p>
                      <a:pPr marL="366395" indent="-232410" algn="ctr">
                        <a:lnSpc>
                          <a:spcPct val="107000"/>
                        </a:lnSpc>
                        <a:spcAft>
                          <a:spcPts val="0"/>
                        </a:spcAft>
                      </a:pPr>
                      <a:r>
                        <a:rPr lang="en-GB" sz="1200" b="0" dirty="0">
                          <a:solidFill>
                            <a:schemeClr val="tx1"/>
                          </a:solidFill>
                          <a:effectLst/>
                          <a:latin typeface="Arial" panose="020B0604020202020204" pitchFamily="34" charset="0"/>
                          <a:cs typeface="Arial" panose="020B0604020202020204" pitchFamily="34" charset="0"/>
                        </a:rPr>
                        <a:t>Muslim show their </a:t>
                      </a:r>
                      <a:r>
                        <a:rPr lang="en-GB" sz="1200" b="0" u="sng" dirty="0">
                          <a:solidFill>
                            <a:schemeClr val="tx1"/>
                          </a:solidFill>
                          <a:effectLst/>
                          <a:uFill>
                            <a:solidFill>
                              <a:srgbClr val="000000"/>
                            </a:solidFill>
                          </a:uFill>
                          <a:latin typeface="Arial" panose="020B0604020202020204" pitchFamily="34" charset="0"/>
                          <a:cs typeface="Arial" panose="020B0604020202020204" pitchFamily="34" charset="0"/>
                        </a:rPr>
                        <a:t>submission</a:t>
                      </a:r>
                      <a:r>
                        <a:rPr lang="en-GB" sz="1200" b="0" dirty="0">
                          <a:solidFill>
                            <a:schemeClr val="tx1"/>
                          </a:solidFill>
                          <a:effectLst/>
                          <a:latin typeface="Arial" panose="020B0604020202020204" pitchFamily="34" charset="0"/>
                          <a:cs typeface="Arial" panose="020B0604020202020204" pitchFamily="34" charset="0"/>
                        </a:rPr>
                        <a:t> and </a:t>
                      </a:r>
                      <a:r>
                        <a:rPr lang="en-GB" sz="1200" b="0" u="sng" dirty="0">
                          <a:solidFill>
                            <a:schemeClr val="tx1"/>
                          </a:solidFill>
                          <a:effectLst/>
                          <a:uFill>
                            <a:solidFill>
                              <a:srgbClr val="000000"/>
                            </a:solidFill>
                          </a:uFill>
                          <a:latin typeface="Arial" panose="020B0604020202020204" pitchFamily="34" charset="0"/>
                          <a:cs typeface="Arial" panose="020B0604020202020204" pitchFamily="34" charset="0"/>
                        </a:rPr>
                        <a:t>obedience</a:t>
                      </a:r>
                      <a:r>
                        <a:rPr lang="en-GB" sz="1200" b="0" dirty="0">
                          <a:solidFill>
                            <a:schemeClr val="tx1"/>
                          </a:solidFill>
                          <a:effectLst/>
                          <a:latin typeface="Arial" panose="020B0604020202020204" pitchFamily="34" charset="0"/>
                          <a:cs typeface="Arial" panose="020B0604020202020204" pitchFamily="34" charset="0"/>
                        </a:rPr>
                        <a:t> to Allah?  </a:t>
                      </a:r>
                    </a:p>
                    <a:p>
                      <a:pPr marL="366395" indent="-232410" algn="ctr">
                        <a:lnSpc>
                          <a:spcPct val="107000"/>
                        </a:lnSpc>
                        <a:spcAft>
                          <a:spcPts val="0"/>
                        </a:spcAft>
                      </a:pPr>
                      <a:endParaRPr lang="en-GB" sz="1200" b="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p>
                      <a:pPr marL="366395" indent="-232410" algn="ctr">
                        <a:lnSpc>
                          <a:spcPct val="107000"/>
                        </a:lnSpc>
                        <a:spcAft>
                          <a:spcPts val="0"/>
                        </a:spcAft>
                      </a:pPr>
                      <a:endParaRPr lang="en-GB" sz="1200" b="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L="62230" marR="2540" marB="0">
                    <a:solidFill>
                      <a:srgbClr val="FDEDE9"/>
                    </a:solidFill>
                  </a:tcPr>
                </a:tc>
                <a:tc>
                  <a:txBody>
                    <a:bodyPr/>
                    <a:lstStyle/>
                    <a:p>
                      <a:pPr marL="366395" marR="59690" indent="-232410" algn="ctr">
                        <a:lnSpc>
                          <a:spcPct val="107000"/>
                        </a:lnSpc>
                        <a:spcAft>
                          <a:spcPts val="50"/>
                        </a:spcAft>
                      </a:pPr>
                      <a:r>
                        <a:rPr lang="en-GB" sz="1200" b="0" dirty="0">
                          <a:solidFill>
                            <a:schemeClr val="tx1"/>
                          </a:solidFill>
                          <a:effectLst/>
                          <a:latin typeface="Arial" panose="020B0604020202020204" pitchFamily="34" charset="0"/>
                          <a:cs typeface="Arial" panose="020B0604020202020204" pitchFamily="34" charset="0"/>
                        </a:rPr>
                        <a:t>Hinduism </a:t>
                      </a:r>
                    </a:p>
                    <a:p>
                      <a:pPr marL="366395" indent="-232410" algn="ctr">
                        <a:lnSpc>
                          <a:spcPct val="107000"/>
                        </a:lnSpc>
                        <a:spcAft>
                          <a:spcPts val="0"/>
                        </a:spcAft>
                      </a:pPr>
                      <a:r>
                        <a:rPr lang="en-GB" sz="1200" b="0" dirty="0">
                          <a:solidFill>
                            <a:schemeClr val="tx1"/>
                          </a:solidFill>
                          <a:effectLst/>
                          <a:latin typeface="Arial" panose="020B0604020202020204" pitchFamily="34" charset="0"/>
                          <a:cs typeface="Arial" panose="020B0604020202020204" pitchFamily="34" charset="0"/>
                        </a:rPr>
                        <a:t>Why do Hindus want to collect good </a:t>
                      </a:r>
                      <a:r>
                        <a:rPr lang="en-GB" sz="1200" b="0" u="sng" dirty="0">
                          <a:solidFill>
                            <a:schemeClr val="tx1"/>
                          </a:solidFill>
                          <a:effectLst/>
                          <a:uFill>
                            <a:solidFill>
                              <a:srgbClr val="000000"/>
                            </a:solidFill>
                          </a:uFill>
                          <a:latin typeface="Arial" panose="020B0604020202020204" pitchFamily="34" charset="0"/>
                          <a:cs typeface="Arial" panose="020B0604020202020204" pitchFamily="34" charset="0"/>
                        </a:rPr>
                        <a:t>karma</a:t>
                      </a:r>
                      <a:r>
                        <a:rPr lang="en-GB" sz="1200" b="0" dirty="0">
                          <a:solidFill>
                            <a:schemeClr val="tx1"/>
                          </a:solidFill>
                          <a:effectLst/>
                          <a:latin typeface="Arial" panose="020B0604020202020204" pitchFamily="34" charset="0"/>
                          <a:cs typeface="Arial" panose="020B0604020202020204" pitchFamily="34" charset="0"/>
                        </a:rPr>
                        <a:t>? </a:t>
                      </a:r>
                      <a:endParaRPr lang="en-GB" sz="1200" b="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L="62230" marR="2540" marB="0">
                    <a:solidFill>
                      <a:srgbClr val="FDEDE9"/>
                    </a:solidFill>
                  </a:tcPr>
                </a:tc>
                <a:tc>
                  <a:txBody>
                    <a:bodyPr/>
                    <a:lstStyle/>
                    <a:p>
                      <a:pPr marL="366395" marR="58420" indent="-232410" algn="ctr">
                        <a:lnSpc>
                          <a:spcPct val="107000"/>
                        </a:lnSpc>
                        <a:spcAft>
                          <a:spcPts val="50"/>
                        </a:spcAft>
                      </a:pPr>
                      <a:r>
                        <a:rPr lang="en-GB" sz="1200" b="0" dirty="0">
                          <a:solidFill>
                            <a:schemeClr val="tx1"/>
                          </a:solidFill>
                          <a:effectLst/>
                          <a:latin typeface="Arial" panose="020B0604020202020204" pitchFamily="34" charset="0"/>
                          <a:cs typeface="Arial" panose="020B0604020202020204" pitchFamily="34" charset="0"/>
                        </a:rPr>
                        <a:t>Christianity </a:t>
                      </a:r>
                    </a:p>
                    <a:p>
                      <a:pPr marL="366395" indent="-232410" algn="ctr">
                        <a:lnSpc>
                          <a:spcPct val="94000"/>
                        </a:lnSpc>
                        <a:spcAft>
                          <a:spcPts val="610"/>
                        </a:spcAft>
                      </a:pPr>
                      <a:r>
                        <a:rPr lang="en-GB" sz="1200" b="0" dirty="0">
                          <a:solidFill>
                            <a:schemeClr val="tx1"/>
                          </a:solidFill>
                          <a:effectLst/>
                          <a:latin typeface="Arial" panose="020B0604020202020204" pitchFamily="34" charset="0"/>
                          <a:cs typeface="Arial" panose="020B0604020202020204" pitchFamily="34" charset="0"/>
                        </a:rPr>
                        <a:t>Is the cross a symbol of love, </a:t>
                      </a:r>
                      <a:r>
                        <a:rPr lang="en-GB" sz="1200" b="0" u="sng" dirty="0">
                          <a:solidFill>
                            <a:schemeClr val="tx1"/>
                          </a:solidFill>
                          <a:effectLst/>
                          <a:uFill>
                            <a:solidFill>
                              <a:srgbClr val="000000"/>
                            </a:solidFill>
                          </a:uFill>
                          <a:latin typeface="Arial" panose="020B0604020202020204" pitchFamily="34" charset="0"/>
                          <a:cs typeface="Arial" panose="020B0604020202020204" pitchFamily="34" charset="0"/>
                        </a:rPr>
                        <a:t>sacrifice</a:t>
                      </a:r>
                      <a:r>
                        <a:rPr lang="en-GB" sz="1200" b="0" dirty="0">
                          <a:solidFill>
                            <a:schemeClr val="tx1"/>
                          </a:solidFill>
                          <a:effectLst/>
                          <a:latin typeface="Arial" panose="020B0604020202020204" pitchFamily="34" charset="0"/>
                          <a:cs typeface="Arial" panose="020B0604020202020204" pitchFamily="34" charset="0"/>
                        </a:rPr>
                        <a:t> or commitment for Christians?  </a:t>
                      </a:r>
                    </a:p>
                    <a:p>
                      <a:pPr marL="366395" marR="1270" indent="-232410" algn="ctr">
                        <a:lnSpc>
                          <a:spcPct val="107000"/>
                        </a:lnSpc>
                        <a:spcAft>
                          <a:spcPts val="0"/>
                        </a:spcAft>
                      </a:pPr>
                      <a:r>
                        <a:rPr lang="en-GB" sz="1200" b="0" dirty="0">
                          <a:solidFill>
                            <a:schemeClr val="tx1"/>
                          </a:solidFill>
                          <a:effectLst/>
                          <a:latin typeface="Arial" panose="020B0604020202020204" pitchFamily="34" charset="0"/>
                          <a:cs typeface="Arial" panose="020B0604020202020204" pitchFamily="34" charset="0"/>
                        </a:rPr>
                        <a:t> </a:t>
                      </a:r>
                      <a:endParaRPr lang="en-GB" sz="1200" b="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L="62230" marR="2540" marB="0" anchor="ctr">
                    <a:solidFill>
                      <a:srgbClr val="FDEDE9"/>
                    </a:solidFill>
                  </a:tcPr>
                </a:tc>
                <a:tc>
                  <a:txBody>
                    <a:bodyPr/>
                    <a:lstStyle/>
                    <a:p>
                      <a:pPr marL="366395" marR="56515" indent="-232410" algn="ctr">
                        <a:lnSpc>
                          <a:spcPct val="107000"/>
                        </a:lnSpc>
                        <a:spcAft>
                          <a:spcPts val="50"/>
                        </a:spcAft>
                      </a:pPr>
                      <a:r>
                        <a:rPr lang="en-GB" sz="1200" b="0" dirty="0">
                          <a:solidFill>
                            <a:schemeClr val="tx1"/>
                          </a:solidFill>
                          <a:effectLst/>
                          <a:latin typeface="Arial" panose="020B0604020202020204" pitchFamily="34" charset="0"/>
                          <a:cs typeface="Arial" panose="020B0604020202020204" pitchFamily="34" charset="0"/>
                        </a:rPr>
                        <a:t>Christianity </a:t>
                      </a:r>
                    </a:p>
                    <a:p>
                      <a:pPr marL="366395" indent="-232410" algn="ctr">
                        <a:lnSpc>
                          <a:spcPct val="93000"/>
                        </a:lnSpc>
                        <a:spcAft>
                          <a:spcPts val="10"/>
                        </a:spcAft>
                      </a:pPr>
                      <a:r>
                        <a:rPr lang="en-GB" sz="1200" b="0" dirty="0">
                          <a:solidFill>
                            <a:schemeClr val="tx1"/>
                          </a:solidFill>
                          <a:effectLst/>
                          <a:latin typeface="Arial" panose="020B0604020202020204" pitchFamily="34" charset="0"/>
                          <a:cs typeface="Arial" panose="020B0604020202020204" pitchFamily="34" charset="0"/>
                        </a:rPr>
                        <a:t>What do Christians mean when they talk </a:t>
                      </a:r>
                    </a:p>
                    <a:p>
                      <a:pPr marL="366395" indent="-232410" algn="ctr">
                        <a:lnSpc>
                          <a:spcPct val="107000"/>
                        </a:lnSpc>
                        <a:spcAft>
                          <a:spcPts val="0"/>
                        </a:spcAft>
                      </a:pPr>
                      <a:r>
                        <a:rPr lang="en-GB" sz="1200" b="0" dirty="0">
                          <a:solidFill>
                            <a:schemeClr val="tx1"/>
                          </a:solidFill>
                          <a:effectLst/>
                          <a:latin typeface="Arial" panose="020B0604020202020204" pitchFamily="34" charset="0"/>
                          <a:cs typeface="Arial" panose="020B0604020202020204" pitchFamily="34" charset="0"/>
                        </a:rPr>
                        <a:t>about the </a:t>
                      </a:r>
                      <a:r>
                        <a:rPr lang="en-GB" sz="1200" b="0" u="sng" dirty="0">
                          <a:solidFill>
                            <a:schemeClr val="tx1"/>
                          </a:solidFill>
                          <a:effectLst/>
                          <a:uFill>
                            <a:solidFill>
                              <a:srgbClr val="000000"/>
                            </a:solidFill>
                          </a:uFill>
                          <a:latin typeface="Arial" panose="020B0604020202020204" pitchFamily="34" charset="0"/>
                          <a:cs typeface="Arial" panose="020B0604020202020204" pitchFamily="34" charset="0"/>
                        </a:rPr>
                        <a:t>Kingdom of</a:t>
                      </a:r>
                      <a:r>
                        <a:rPr lang="en-GB" sz="1200" b="0" dirty="0">
                          <a:solidFill>
                            <a:schemeClr val="tx1"/>
                          </a:solidFill>
                          <a:effectLst/>
                          <a:latin typeface="Arial" panose="020B0604020202020204" pitchFamily="34" charset="0"/>
                          <a:cs typeface="Arial" panose="020B0604020202020204" pitchFamily="34" charset="0"/>
                        </a:rPr>
                        <a:t> </a:t>
                      </a:r>
                      <a:r>
                        <a:rPr lang="en-GB" sz="1200" b="0" u="sng" dirty="0">
                          <a:solidFill>
                            <a:schemeClr val="tx1"/>
                          </a:solidFill>
                          <a:effectLst/>
                          <a:uFill>
                            <a:solidFill>
                              <a:srgbClr val="000000"/>
                            </a:solidFill>
                          </a:uFill>
                          <a:latin typeface="Arial" panose="020B0604020202020204" pitchFamily="34" charset="0"/>
                          <a:cs typeface="Arial" panose="020B0604020202020204" pitchFamily="34" charset="0"/>
                        </a:rPr>
                        <a:t>God</a:t>
                      </a:r>
                      <a:r>
                        <a:rPr lang="en-GB" sz="1200" b="0" dirty="0">
                          <a:solidFill>
                            <a:schemeClr val="tx1"/>
                          </a:solidFill>
                          <a:effectLst/>
                          <a:latin typeface="Arial" panose="020B0604020202020204" pitchFamily="34" charset="0"/>
                          <a:cs typeface="Arial" panose="020B0604020202020204" pitchFamily="34" charset="0"/>
                        </a:rPr>
                        <a:t>? </a:t>
                      </a:r>
                      <a:endParaRPr lang="en-GB" sz="1200" b="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L="62230" marR="2540" marB="0">
                    <a:solidFill>
                      <a:srgbClr val="FDEDE9"/>
                    </a:solidFill>
                  </a:tcPr>
                </a:tc>
                <a:tc>
                  <a:txBody>
                    <a:bodyPr/>
                    <a:lstStyle/>
                    <a:p>
                      <a:pPr marL="366395" marR="58420" indent="-232410" algn="ctr">
                        <a:lnSpc>
                          <a:spcPct val="107000"/>
                        </a:lnSpc>
                        <a:spcAft>
                          <a:spcPts val="50"/>
                        </a:spcAft>
                      </a:pPr>
                      <a:r>
                        <a:rPr lang="en-GB" sz="1200" b="0" dirty="0">
                          <a:solidFill>
                            <a:schemeClr val="tx1"/>
                          </a:solidFill>
                          <a:effectLst/>
                          <a:latin typeface="Arial" panose="020B0604020202020204" pitchFamily="34" charset="0"/>
                          <a:cs typeface="Arial" panose="020B0604020202020204" pitchFamily="34" charset="0"/>
                        </a:rPr>
                        <a:t>Judaism </a:t>
                      </a:r>
                    </a:p>
                    <a:p>
                      <a:pPr marL="366395" indent="-232410" algn="ctr">
                        <a:lnSpc>
                          <a:spcPct val="94000"/>
                        </a:lnSpc>
                        <a:spcAft>
                          <a:spcPts val="0"/>
                        </a:spcAft>
                      </a:pPr>
                      <a:r>
                        <a:rPr lang="en-GB" sz="1200" b="0" dirty="0">
                          <a:solidFill>
                            <a:schemeClr val="tx1"/>
                          </a:solidFill>
                          <a:effectLst/>
                          <a:latin typeface="Arial" panose="020B0604020202020204" pitchFamily="34" charset="0"/>
                          <a:cs typeface="Arial" panose="020B0604020202020204" pitchFamily="34" charset="0"/>
                        </a:rPr>
                        <a:t>What symbols and stories help Jewish people remember </a:t>
                      </a:r>
                    </a:p>
                    <a:p>
                      <a:pPr marL="366395" marR="0" lvl="0" indent="-232410" algn="ctr" defTabSz="457200" rtl="0" eaLnBrk="1" fontAlgn="auto" latinLnBrk="0" hangingPunct="1">
                        <a:lnSpc>
                          <a:spcPct val="107000"/>
                        </a:lnSpc>
                        <a:spcBef>
                          <a:spcPts val="0"/>
                        </a:spcBef>
                        <a:spcAft>
                          <a:spcPts val="0"/>
                        </a:spcAft>
                        <a:buClrTx/>
                        <a:buSzTx/>
                        <a:buFontTx/>
                        <a:buNone/>
                        <a:tabLst/>
                        <a:defRPr/>
                      </a:pPr>
                      <a:r>
                        <a:rPr lang="en-GB" sz="1200" b="0" dirty="0">
                          <a:solidFill>
                            <a:schemeClr val="tx1"/>
                          </a:solidFill>
                          <a:effectLst/>
                          <a:latin typeface="Arial" panose="020B0604020202020204" pitchFamily="34" charset="0"/>
                          <a:cs typeface="Arial" panose="020B0604020202020204" pitchFamily="34" charset="0"/>
                        </a:rPr>
                        <a:t>their </a:t>
                      </a:r>
                      <a:r>
                        <a:rPr lang="en-GB" sz="1200" b="0" u="sng" dirty="0">
                          <a:solidFill>
                            <a:schemeClr val="tx1"/>
                          </a:solidFill>
                          <a:effectLst/>
                          <a:uFill>
                            <a:solidFill>
                              <a:srgbClr val="000000"/>
                            </a:solidFill>
                          </a:uFill>
                          <a:latin typeface="Arial" panose="020B0604020202020204" pitchFamily="34" charset="0"/>
                          <a:cs typeface="Arial" panose="020B0604020202020204" pitchFamily="34" charset="0"/>
                        </a:rPr>
                        <a:t>covenant</a:t>
                      </a:r>
                      <a:r>
                        <a:rPr lang="en-GB" sz="1200" b="0" dirty="0">
                          <a:solidFill>
                            <a:schemeClr val="tx1"/>
                          </a:solidFill>
                          <a:effectLst/>
                          <a:latin typeface="Arial" panose="020B0604020202020204" pitchFamily="34" charset="0"/>
                          <a:cs typeface="Arial" panose="020B0604020202020204" pitchFamily="34" charset="0"/>
                        </a:rPr>
                        <a:t> with God? Humanism – link to Thoughtful Thursday class assembly.</a:t>
                      </a:r>
                      <a:endParaRPr lang="en-GB" sz="1200" b="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p>
                      <a:pPr marL="366395" indent="-232410" algn="ctr">
                        <a:lnSpc>
                          <a:spcPct val="107000"/>
                        </a:lnSpc>
                        <a:spcAft>
                          <a:spcPts val="0"/>
                        </a:spcAft>
                      </a:pPr>
                      <a:endParaRPr lang="en-GB" sz="1200" b="0" dirty="0">
                        <a:solidFill>
                          <a:schemeClr val="tx1"/>
                        </a:solidFill>
                        <a:effectLst/>
                        <a:latin typeface="Arial" panose="020B0604020202020204" pitchFamily="34" charset="0"/>
                        <a:cs typeface="Arial" panose="020B0604020202020204" pitchFamily="34" charset="0"/>
                      </a:endParaRPr>
                    </a:p>
                    <a:p>
                      <a:pPr marL="366395" indent="-232410" algn="ctr">
                        <a:lnSpc>
                          <a:spcPct val="107000"/>
                        </a:lnSpc>
                        <a:spcAft>
                          <a:spcPts val="0"/>
                        </a:spcAft>
                      </a:pPr>
                      <a:endParaRPr lang="en-GB" sz="1200" b="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L="62230" marR="2540" marB="0">
                    <a:solidFill>
                      <a:srgbClr val="FDEDE9"/>
                    </a:solidFill>
                  </a:tcPr>
                </a:tc>
                <a:tc>
                  <a:txBody>
                    <a:bodyPr/>
                    <a:lstStyle/>
                    <a:p>
                      <a:pPr marL="8255" indent="-232410" algn="ctr">
                        <a:lnSpc>
                          <a:spcPct val="107000"/>
                        </a:lnSpc>
                        <a:spcAft>
                          <a:spcPts val="0"/>
                        </a:spcAft>
                      </a:pPr>
                      <a:r>
                        <a:rPr lang="en-GB" sz="1200" b="0" dirty="0">
                          <a:solidFill>
                            <a:schemeClr val="tx1"/>
                          </a:solidFill>
                          <a:effectLst/>
                          <a:latin typeface="Arial" panose="020B0604020202020204" pitchFamily="34" charset="0"/>
                          <a:cs typeface="Arial" panose="020B0604020202020204" pitchFamily="34" charset="0"/>
                        </a:rPr>
                        <a:t>Year 3</a:t>
                      </a:r>
                    </a:p>
                  </a:txBody>
                  <a:tcPr marL="62230" marR="2540" marB="0" anchor="ctr">
                    <a:solidFill>
                      <a:srgbClr val="FDEDE9"/>
                    </a:solidFill>
                  </a:tcPr>
                </a:tc>
                <a:extLst>
                  <a:ext uri="{0D108BD9-81ED-4DB2-BD59-A6C34878D82A}">
                    <a16:rowId xmlns:a16="http://schemas.microsoft.com/office/drawing/2014/main" val="1413665513"/>
                  </a:ext>
                </a:extLst>
              </a:tr>
              <a:tr h="354330">
                <a:tc>
                  <a:txBody>
                    <a:bodyPr/>
                    <a:lstStyle/>
                    <a:p>
                      <a:pPr marL="366395" marR="64135" indent="-232410" algn="ctr">
                        <a:lnSpc>
                          <a:spcPct val="107000"/>
                        </a:lnSpc>
                        <a:spcAft>
                          <a:spcPts val="0"/>
                        </a:spcAft>
                      </a:pPr>
                      <a:r>
                        <a:rPr lang="en-GB" sz="1200" b="0" dirty="0">
                          <a:solidFill>
                            <a:schemeClr val="tx1"/>
                          </a:solidFill>
                          <a:effectLst/>
                          <a:latin typeface="Arial" panose="020B0604020202020204" pitchFamily="34" charset="0"/>
                          <a:cs typeface="Arial" panose="020B0604020202020204" pitchFamily="34" charset="0"/>
                        </a:rPr>
                        <a:t>Autumn 1 </a:t>
                      </a:r>
                      <a:endParaRPr lang="en-GB" sz="1200" b="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L="62230" marR="2540" marB="0">
                    <a:solidFill>
                      <a:schemeClr val="accent1"/>
                    </a:solidFill>
                  </a:tcPr>
                </a:tc>
                <a:tc>
                  <a:txBody>
                    <a:bodyPr/>
                    <a:lstStyle/>
                    <a:p>
                      <a:pPr marL="366395" marR="59690" indent="-232410" algn="ctr">
                        <a:lnSpc>
                          <a:spcPct val="107000"/>
                        </a:lnSpc>
                        <a:spcAft>
                          <a:spcPts val="0"/>
                        </a:spcAft>
                      </a:pPr>
                      <a:r>
                        <a:rPr lang="en-GB" sz="1200" b="0" dirty="0">
                          <a:solidFill>
                            <a:schemeClr val="tx1"/>
                          </a:solidFill>
                          <a:effectLst/>
                          <a:latin typeface="Arial" panose="020B0604020202020204" pitchFamily="34" charset="0"/>
                          <a:cs typeface="Arial" panose="020B0604020202020204" pitchFamily="34" charset="0"/>
                        </a:rPr>
                        <a:t>Autumn 2 </a:t>
                      </a:r>
                      <a:endParaRPr lang="en-GB" sz="1200" b="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L="62230" marR="2540" marB="0">
                    <a:solidFill>
                      <a:schemeClr val="accent1"/>
                    </a:solidFill>
                  </a:tcPr>
                </a:tc>
                <a:tc>
                  <a:txBody>
                    <a:bodyPr/>
                    <a:lstStyle/>
                    <a:p>
                      <a:pPr marL="366395" marR="62865" indent="-232410" algn="ctr">
                        <a:lnSpc>
                          <a:spcPct val="107000"/>
                        </a:lnSpc>
                        <a:spcAft>
                          <a:spcPts val="0"/>
                        </a:spcAft>
                      </a:pPr>
                      <a:r>
                        <a:rPr lang="en-GB" sz="1200" b="0" dirty="0">
                          <a:solidFill>
                            <a:schemeClr val="tx1"/>
                          </a:solidFill>
                          <a:effectLst/>
                          <a:latin typeface="Arial" panose="020B0604020202020204" pitchFamily="34" charset="0"/>
                          <a:cs typeface="Arial" panose="020B0604020202020204" pitchFamily="34" charset="0"/>
                        </a:rPr>
                        <a:t>Spring 1 </a:t>
                      </a:r>
                      <a:endParaRPr lang="en-GB" sz="1200" b="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L="62230" marR="2540" marB="0">
                    <a:solidFill>
                      <a:schemeClr val="accent1"/>
                    </a:solidFill>
                  </a:tcPr>
                </a:tc>
                <a:tc>
                  <a:txBody>
                    <a:bodyPr/>
                    <a:lstStyle/>
                    <a:p>
                      <a:pPr marL="366395" marR="63500" indent="-232410" algn="ctr">
                        <a:lnSpc>
                          <a:spcPct val="107000"/>
                        </a:lnSpc>
                        <a:spcAft>
                          <a:spcPts val="0"/>
                        </a:spcAft>
                      </a:pPr>
                      <a:r>
                        <a:rPr lang="en-GB" sz="1200" b="0" dirty="0">
                          <a:solidFill>
                            <a:schemeClr val="tx1"/>
                          </a:solidFill>
                          <a:effectLst/>
                          <a:latin typeface="Arial" panose="020B0604020202020204" pitchFamily="34" charset="0"/>
                          <a:cs typeface="Arial" panose="020B0604020202020204" pitchFamily="34" charset="0"/>
                        </a:rPr>
                        <a:t>Spring 2 </a:t>
                      </a:r>
                      <a:endParaRPr lang="en-GB" sz="1200" b="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L="62230" marR="2540" marB="0">
                    <a:solidFill>
                      <a:schemeClr val="accent1"/>
                    </a:solidFill>
                  </a:tcPr>
                </a:tc>
                <a:tc>
                  <a:txBody>
                    <a:bodyPr/>
                    <a:lstStyle/>
                    <a:p>
                      <a:pPr marL="366395" marR="59055" indent="-232410" algn="ctr">
                        <a:lnSpc>
                          <a:spcPct val="107000"/>
                        </a:lnSpc>
                        <a:spcAft>
                          <a:spcPts val="0"/>
                        </a:spcAft>
                      </a:pPr>
                      <a:r>
                        <a:rPr lang="en-GB" sz="1200" b="0" dirty="0">
                          <a:solidFill>
                            <a:schemeClr val="tx1"/>
                          </a:solidFill>
                          <a:effectLst/>
                          <a:latin typeface="Arial" panose="020B0604020202020204" pitchFamily="34" charset="0"/>
                          <a:cs typeface="Arial" panose="020B0604020202020204" pitchFamily="34" charset="0"/>
                        </a:rPr>
                        <a:t>Summer 1  </a:t>
                      </a:r>
                      <a:endParaRPr lang="en-GB" sz="1200" b="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L="62230" marR="2540" marB="0">
                    <a:solidFill>
                      <a:schemeClr val="accent1"/>
                    </a:solidFill>
                  </a:tcPr>
                </a:tc>
                <a:tc>
                  <a:txBody>
                    <a:bodyPr/>
                    <a:lstStyle/>
                    <a:p>
                      <a:pPr marL="366395" marR="60325" indent="-232410" algn="ctr">
                        <a:lnSpc>
                          <a:spcPct val="107000"/>
                        </a:lnSpc>
                        <a:spcAft>
                          <a:spcPts val="0"/>
                        </a:spcAft>
                      </a:pPr>
                      <a:r>
                        <a:rPr lang="en-GB" sz="1200" b="0" dirty="0">
                          <a:solidFill>
                            <a:schemeClr val="tx1"/>
                          </a:solidFill>
                          <a:effectLst/>
                          <a:latin typeface="Arial" panose="020B0604020202020204" pitchFamily="34" charset="0"/>
                          <a:cs typeface="Arial" panose="020B0604020202020204" pitchFamily="34" charset="0"/>
                        </a:rPr>
                        <a:t>Summer 2 </a:t>
                      </a:r>
                      <a:endParaRPr lang="en-GB" sz="1200" b="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L="62230" marR="2540" marB="0">
                    <a:solidFill>
                      <a:schemeClr val="accent1"/>
                    </a:solidFill>
                  </a:tcPr>
                </a:tc>
                <a:tc>
                  <a:txBody>
                    <a:bodyPr/>
                    <a:lstStyle/>
                    <a:p>
                      <a:pPr marL="366395" marR="15875" indent="-232410" algn="ctr">
                        <a:lnSpc>
                          <a:spcPct val="107000"/>
                        </a:lnSpc>
                        <a:spcAft>
                          <a:spcPts val="0"/>
                        </a:spcAft>
                      </a:pPr>
                      <a:r>
                        <a:rPr lang="en-GB" sz="1200" b="0" dirty="0">
                          <a:solidFill>
                            <a:schemeClr val="tx1"/>
                          </a:solidFill>
                          <a:effectLst/>
                          <a:latin typeface="Arial" panose="020B0604020202020204" pitchFamily="34" charset="0"/>
                          <a:cs typeface="Arial" panose="020B0604020202020204" pitchFamily="34" charset="0"/>
                        </a:rPr>
                        <a:t> </a:t>
                      </a:r>
                      <a:endParaRPr lang="en-GB" sz="1200" b="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L="62230" marR="2540" marB="0" anchor="ctr">
                    <a:solidFill>
                      <a:schemeClr val="accent1"/>
                    </a:solidFill>
                  </a:tcPr>
                </a:tc>
                <a:extLst>
                  <a:ext uri="{0D108BD9-81ED-4DB2-BD59-A6C34878D82A}">
                    <a16:rowId xmlns:a16="http://schemas.microsoft.com/office/drawing/2014/main" val="4135742464"/>
                  </a:ext>
                </a:extLst>
              </a:tr>
              <a:tr h="1391285">
                <a:tc>
                  <a:txBody>
                    <a:bodyPr/>
                    <a:lstStyle/>
                    <a:p>
                      <a:pPr marL="91440" indent="-232410" algn="ctr">
                        <a:lnSpc>
                          <a:spcPct val="107000"/>
                        </a:lnSpc>
                        <a:spcAft>
                          <a:spcPts val="40"/>
                        </a:spcAft>
                      </a:pPr>
                      <a:r>
                        <a:rPr lang="en-GB" sz="1200" b="0" dirty="0">
                          <a:solidFill>
                            <a:schemeClr val="tx1"/>
                          </a:solidFill>
                          <a:effectLst/>
                          <a:latin typeface="Arial" panose="020B0604020202020204" pitchFamily="34" charset="0"/>
                          <a:cs typeface="Arial" panose="020B0604020202020204" pitchFamily="34" charset="0"/>
                        </a:rPr>
                        <a:t>Christianity </a:t>
                      </a:r>
                    </a:p>
                    <a:p>
                      <a:pPr marL="366395" marR="39370" indent="-232410" algn="l">
                        <a:lnSpc>
                          <a:spcPct val="107000"/>
                        </a:lnSpc>
                        <a:spcAft>
                          <a:spcPts val="0"/>
                        </a:spcAft>
                      </a:pPr>
                      <a:r>
                        <a:rPr lang="en-GB" sz="1200" b="0" dirty="0">
                          <a:solidFill>
                            <a:schemeClr val="tx1"/>
                          </a:solidFill>
                          <a:effectLst/>
                          <a:latin typeface="Arial" panose="020B0604020202020204" pitchFamily="34" charset="0"/>
                          <a:cs typeface="Arial" panose="020B0604020202020204" pitchFamily="34" charset="0"/>
                        </a:rPr>
                        <a:t>How does </a:t>
                      </a:r>
                    </a:p>
                    <a:p>
                      <a:pPr marL="366395" indent="-232410" algn="l">
                        <a:lnSpc>
                          <a:spcPct val="95000"/>
                        </a:lnSpc>
                        <a:spcAft>
                          <a:spcPts val="0"/>
                        </a:spcAft>
                      </a:pPr>
                      <a:r>
                        <a:rPr lang="en-GB" sz="1200" b="0" dirty="0">
                          <a:solidFill>
                            <a:schemeClr val="tx1"/>
                          </a:solidFill>
                          <a:effectLst/>
                          <a:latin typeface="Arial" panose="020B0604020202020204" pitchFamily="34" charset="0"/>
                          <a:cs typeface="Arial" panose="020B0604020202020204" pitchFamily="34" charset="0"/>
                        </a:rPr>
                        <a:t>believing Jesus is their </a:t>
                      </a:r>
                      <a:r>
                        <a:rPr lang="en-GB" sz="1200" b="0" u="sng" dirty="0">
                          <a:solidFill>
                            <a:schemeClr val="tx1"/>
                          </a:solidFill>
                          <a:effectLst/>
                          <a:uFill>
                            <a:solidFill>
                              <a:srgbClr val="000000"/>
                            </a:solidFill>
                          </a:uFill>
                          <a:latin typeface="Arial" panose="020B0604020202020204" pitchFamily="34" charset="0"/>
                          <a:cs typeface="Arial" panose="020B0604020202020204" pitchFamily="34" charset="0"/>
                        </a:rPr>
                        <a:t>saviour</a:t>
                      </a:r>
                      <a:r>
                        <a:rPr lang="en-GB" sz="1200" b="0" dirty="0">
                          <a:solidFill>
                            <a:schemeClr val="tx1"/>
                          </a:solidFill>
                          <a:effectLst/>
                          <a:latin typeface="Arial" panose="020B0604020202020204" pitchFamily="34" charset="0"/>
                          <a:cs typeface="Arial" panose="020B0604020202020204" pitchFamily="34" charset="0"/>
                        </a:rPr>
                        <a:t> </a:t>
                      </a:r>
                    </a:p>
                    <a:p>
                      <a:pPr marL="366395" indent="-232410" algn="l">
                        <a:lnSpc>
                          <a:spcPct val="107000"/>
                        </a:lnSpc>
                        <a:spcAft>
                          <a:spcPts val="0"/>
                        </a:spcAft>
                      </a:pPr>
                      <a:r>
                        <a:rPr lang="en-GB" sz="1200" b="0" dirty="0">
                          <a:solidFill>
                            <a:schemeClr val="tx1"/>
                          </a:solidFill>
                          <a:effectLst/>
                          <a:latin typeface="Arial" panose="020B0604020202020204" pitchFamily="34" charset="0"/>
                          <a:cs typeface="Arial" panose="020B0604020202020204" pitchFamily="34" charset="0"/>
                        </a:rPr>
                        <a:t>    inspire Christians to save and serve others? </a:t>
                      </a:r>
                      <a:endParaRPr lang="en-GB" sz="1200" b="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L="62230" marR="2540" marB="0" anchor="ctr">
                    <a:solidFill>
                      <a:srgbClr val="FDEDE9"/>
                    </a:solidFill>
                  </a:tcPr>
                </a:tc>
                <a:tc>
                  <a:txBody>
                    <a:bodyPr/>
                    <a:lstStyle/>
                    <a:p>
                      <a:pPr marL="366395" marR="57150" indent="-232410" algn="ctr">
                        <a:lnSpc>
                          <a:spcPct val="107000"/>
                        </a:lnSpc>
                        <a:spcAft>
                          <a:spcPts val="40"/>
                        </a:spcAft>
                      </a:pPr>
                      <a:r>
                        <a:rPr lang="en-GB" sz="1200" b="0" dirty="0">
                          <a:solidFill>
                            <a:schemeClr val="tx1"/>
                          </a:solidFill>
                          <a:effectLst/>
                          <a:latin typeface="Arial" panose="020B0604020202020204" pitchFamily="34" charset="0"/>
                          <a:cs typeface="Arial" panose="020B0604020202020204" pitchFamily="34" charset="0"/>
                        </a:rPr>
                        <a:t>Islam </a:t>
                      </a:r>
                    </a:p>
                    <a:p>
                      <a:pPr marL="366395" indent="-232410" algn="l">
                        <a:lnSpc>
                          <a:spcPct val="107000"/>
                        </a:lnSpc>
                        <a:spcAft>
                          <a:spcPts val="0"/>
                        </a:spcAft>
                      </a:pPr>
                      <a:r>
                        <a:rPr lang="en-GB" sz="1200" b="0" dirty="0">
                          <a:solidFill>
                            <a:schemeClr val="tx1"/>
                          </a:solidFill>
                          <a:effectLst/>
                          <a:latin typeface="Arial" panose="020B0604020202020204" pitchFamily="34" charset="0"/>
                          <a:cs typeface="Arial" panose="020B0604020202020204" pitchFamily="34" charset="0"/>
                        </a:rPr>
                        <a:t>Why do Muslims call Muhammad the ‘seal of the </a:t>
                      </a:r>
                      <a:r>
                        <a:rPr lang="en-GB" sz="1200" b="0" u="sng" dirty="0">
                          <a:solidFill>
                            <a:schemeClr val="tx1"/>
                          </a:solidFill>
                          <a:effectLst/>
                          <a:uFill>
                            <a:solidFill>
                              <a:srgbClr val="000000"/>
                            </a:solidFill>
                          </a:uFill>
                          <a:latin typeface="Arial" panose="020B0604020202020204" pitchFamily="34" charset="0"/>
                          <a:cs typeface="Arial" panose="020B0604020202020204" pitchFamily="34" charset="0"/>
                        </a:rPr>
                        <a:t>prophets’</a:t>
                      </a:r>
                      <a:r>
                        <a:rPr lang="en-GB" sz="1200" b="0" dirty="0">
                          <a:solidFill>
                            <a:schemeClr val="tx1"/>
                          </a:solidFill>
                          <a:effectLst/>
                          <a:latin typeface="Arial" panose="020B0604020202020204" pitchFamily="34" charset="0"/>
                          <a:cs typeface="Arial" panose="020B0604020202020204" pitchFamily="34" charset="0"/>
                        </a:rPr>
                        <a:t>? </a:t>
                      </a:r>
                      <a:endParaRPr lang="en-GB" sz="1200" b="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L="62230" marR="2540" marB="0">
                    <a:solidFill>
                      <a:srgbClr val="FDEDE9"/>
                    </a:solidFill>
                  </a:tcPr>
                </a:tc>
                <a:tc>
                  <a:txBody>
                    <a:bodyPr/>
                    <a:lstStyle/>
                    <a:p>
                      <a:pPr marL="366395" marR="59690" indent="-232410" algn="l">
                        <a:lnSpc>
                          <a:spcPct val="107000"/>
                        </a:lnSpc>
                        <a:spcAft>
                          <a:spcPts val="40"/>
                        </a:spcAft>
                      </a:pPr>
                      <a:r>
                        <a:rPr lang="en-GB" sz="1200" b="0" dirty="0">
                          <a:solidFill>
                            <a:schemeClr val="tx1"/>
                          </a:solidFill>
                          <a:effectLst/>
                          <a:latin typeface="Arial" panose="020B0604020202020204" pitchFamily="34" charset="0"/>
                          <a:cs typeface="Arial" panose="020B0604020202020204" pitchFamily="34" charset="0"/>
                        </a:rPr>
                        <a:t>Hinduism </a:t>
                      </a:r>
                    </a:p>
                    <a:p>
                      <a:pPr marL="366395" indent="-232410" algn="l">
                        <a:lnSpc>
                          <a:spcPct val="95000"/>
                        </a:lnSpc>
                        <a:spcAft>
                          <a:spcPts val="0"/>
                        </a:spcAft>
                      </a:pPr>
                      <a:r>
                        <a:rPr lang="en-GB" sz="1200" b="0" dirty="0">
                          <a:solidFill>
                            <a:schemeClr val="tx1"/>
                          </a:solidFill>
                          <a:effectLst/>
                          <a:latin typeface="Arial" panose="020B0604020202020204" pitchFamily="34" charset="0"/>
                          <a:cs typeface="Arial" panose="020B0604020202020204" pitchFamily="34" charset="0"/>
                        </a:rPr>
                        <a:t>How does the story of Rama and </a:t>
                      </a:r>
                    </a:p>
                    <a:p>
                      <a:pPr marL="366395" indent="-232410" algn="l">
                        <a:lnSpc>
                          <a:spcPct val="107000"/>
                        </a:lnSpc>
                        <a:spcAft>
                          <a:spcPts val="0"/>
                        </a:spcAft>
                      </a:pPr>
                      <a:r>
                        <a:rPr lang="en-GB" sz="1200" b="0" dirty="0">
                          <a:solidFill>
                            <a:schemeClr val="tx1"/>
                          </a:solidFill>
                          <a:effectLst/>
                          <a:latin typeface="Arial" panose="020B0604020202020204" pitchFamily="34" charset="0"/>
                          <a:cs typeface="Arial" panose="020B0604020202020204" pitchFamily="34" charset="0"/>
                        </a:rPr>
                        <a:t>Sita inspire Hindus to follow their </a:t>
                      </a:r>
                      <a:r>
                        <a:rPr lang="en-GB" sz="1200" b="0" u="sng" dirty="0">
                          <a:solidFill>
                            <a:schemeClr val="tx1"/>
                          </a:solidFill>
                          <a:effectLst/>
                          <a:uFill>
                            <a:solidFill>
                              <a:srgbClr val="000000"/>
                            </a:solidFill>
                          </a:uFill>
                          <a:latin typeface="Arial" panose="020B0604020202020204" pitchFamily="34" charset="0"/>
                          <a:cs typeface="Arial" panose="020B0604020202020204" pitchFamily="34" charset="0"/>
                        </a:rPr>
                        <a:t>dharma</a:t>
                      </a:r>
                      <a:r>
                        <a:rPr lang="en-GB" sz="1200" b="0" dirty="0">
                          <a:solidFill>
                            <a:schemeClr val="tx1"/>
                          </a:solidFill>
                          <a:effectLst/>
                          <a:latin typeface="Arial" panose="020B0604020202020204" pitchFamily="34" charset="0"/>
                          <a:cs typeface="Arial" panose="020B0604020202020204" pitchFamily="34" charset="0"/>
                        </a:rPr>
                        <a:t>? </a:t>
                      </a:r>
                      <a:endParaRPr lang="en-GB" sz="1200" b="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L="62230" marR="2540" marB="0">
                    <a:solidFill>
                      <a:srgbClr val="FDEDE9"/>
                    </a:solidFill>
                  </a:tcPr>
                </a:tc>
                <a:tc>
                  <a:txBody>
                    <a:bodyPr/>
                    <a:lstStyle/>
                    <a:p>
                      <a:pPr marL="366395" marR="59690" indent="-232410" algn="ctr">
                        <a:lnSpc>
                          <a:spcPct val="107000"/>
                        </a:lnSpc>
                        <a:spcAft>
                          <a:spcPts val="40"/>
                        </a:spcAft>
                      </a:pPr>
                      <a:r>
                        <a:rPr lang="en-GB" sz="1200" b="0" dirty="0">
                          <a:solidFill>
                            <a:schemeClr val="tx1"/>
                          </a:solidFill>
                          <a:effectLst/>
                          <a:latin typeface="Arial" panose="020B0604020202020204" pitchFamily="34" charset="0"/>
                          <a:cs typeface="Arial" panose="020B0604020202020204" pitchFamily="34" charset="0"/>
                        </a:rPr>
                        <a:t>Sikhism </a:t>
                      </a:r>
                    </a:p>
                    <a:p>
                      <a:pPr marL="366395" indent="-232410" algn="l">
                        <a:lnSpc>
                          <a:spcPct val="107000"/>
                        </a:lnSpc>
                        <a:spcAft>
                          <a:spcPts val="0"/>
                        </a:spcAft>
                      </a:pPr>
                      <a:r>
                        <a:rPr lang="en-GB" sz="1200" b="0" dirty="0">
                          <a:solidFill>
                            <a:schemeClr val="tx1"/>
                          </a:solidFill>
                          <a:effectLst/>
                          <a:latin typeface="Arial" panose="020B0604020202020204" pitchFamily="34" charset="0"/>
                          <a:cs typeface="Arial" panose="020B0604020202020204" pitchFamily="34" charset="0"/>
                        </a:rPr>
                        <a:t>How does the teaching of the </a:t>
                      </a:r>
                      <a:r>
                        <a:rPr lang="en-GB" sz="1200" b="0" u="sng" dirty="0">
                          <a:solidFill>
                            <a:schemeClr val="tx1"/>
                          </a:solidFill>
                          <a:effectLst/>
                          <a:uFill>
                            <a:solidFill>
                              <a:srgbClr val="000000"/>
                            </a:solidFill>
                          </a:uFill>
                          <a:latin typeface="Arial" panose="020B0604020202020204" pitchFamily="34" charset="0"/>
                          <a:cs typeface="Arial" panose="020B0604020202020204" pitchFamily="34" charset="0"/>
                        </a:rPr>
                        <a:t>gurus</a:t>
                      </a:r>
                      <a:r>
                        <a:rPr lang="en-GB" sz="1200" b="0" dirty="0">
                          <a:solidFill>
                            <a:schemeClr val="tx1"/>
                          </a:solidFill>
                          <a:effectLst/>
                          <a:latin typeface="Arial" panose="020B0604020202020204" pitchFamily="34" charset="0"/>
                          <a:cs typeface="Arial" panose="020B0604020202020204" pitchFamily="34" charset="0"/>
                        </a:rPr>
                        <a:t> move Sikhs from dark to light? </a:t>
                      </a:r>
                      <a:endParaRPr lang="en-GB" sz="1200" b="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L="62230" marR="2540" marB="0">
                    <a:solidFill>
                      <a:srgbClr val="FDEDE9"/>
                    </a:solidFill>
                  </a:tcPr>
                </a:tc>
                <a:tc>
                  <a:txBody>
                    <a:bodyPr/>
                    <a:lstStyle/>
                    <a:p>
                      <a:pPr marL="366395" marR="56515" indent="-232410" algn="ctr">
                        <a:lnSpc>
                          <a:spcPct val="107000"/>
                        </a:lnSpc>
                        <a:spcAft>
                          <a:spcPts val="40"/>
                        </a:spcAft>
                      </a:pPr>
                      <a:r>
                        <a:rPr lang="en-GB" sz="1200" b="0" dirty="0">
                          <a:solidFill>
                            <a:schemeClr val="tx1"/>
                          </a:solidFill>
                          <a:effectLst/>
                          <a:latin typeface="Arial" panose="020B0604020202020204" pitchFamily="34" charset="0"/>
                          <a:cs typeface="Arial" panose="020B0604020202020204" pitchFamily="34" charset="0"/>
                        </a:rPr>
                        <a:t>Christianity </a:t>
                      </a:r>
                    </a:p>
                    <a:p>
                      <a:pPr marL="366395" indent="-232410" algn="l">
                        <a:lnSpc>
                          <a:spcPct val="107000"/>
                        </a:lnSpc>
                        <a:spcAft>
                          <a:spcPts val="0"/>
                        </a:spcAft>
                      </a:pPr>
                      <a:r>
                        <a:rPr lang="en-GB" sz="1200" b="0" dirty="0">
                          <a:solidFill>
                            <a:schemeClr val="tx1"/>
                          </a:solidFill>
                          <a:effectLst/>
                          <a:latin typeface="Arial" panose="020B0604020202020204" pitchFamily="34" charset="0"/>
                          <a:cs typeface="Arial" panose="020B0604020202020204" pitchFamily="34" charset="0"/>
                        </a:rPr>
                        <a:t>Why do Christians believe they are people on a </a:t>
                      </a:r>
                      <a:r>
                        <a:rPr lang="en-GB" sz="1200" b="0" u="sng" dirty="0">
                          <a:solidFill>
                            <a:schemeClr val="tx1"/>
                          </a:solidFill>
                          <a:effectLst/>
                          <a:uFill>
                            <a:solidFill>
                              <a:srgbClr val="000000"/>
                            </a:solidFill>
                          </a:uFill>
                          <a:latin typeface="Arial" panose="020B0604020202020204" pitchFamily="34" charset="0"/>
                          <a:cs typeface="Arial" panose="020B0604020202020204" pitchFamily="34" charset="0"/>
                        </a:rPr>
                        <a:t>mission</a:t>
                      </a:r>
                      <a:r>
                        <a:rPr lang="en-GB" sz="1200" b="0" dirty="0">
                          <a:solidFill>
                            <a:schemeClr val="tx1"/>
                          </a:solidFill>
                          <a:effectLst/>
                          <a:latin typeface="Arial" panose="020B0604020202020204" pitchFamily="34" charset="0"/>
                          <a:cs typeface="Arial" panose="020B0604020202020204" pitchFamily="34" charset="0"/>
                        </a:rPr>
                        <a:t>? </a:t>
                      </a:r>
                      <a:endParaRPr lang="en-GB" sz="1200" b="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L="62230" marR="2540" marB="0">
                    <a:solidFill>
                      <a:srgbClr val="FDEDE9"/>
                    </a:solidFill>
                  </a:tcPr>
                </a:tc>
                <a:tc>
                  <a:txBody>
                    <a:bodyPr/>
                    <a:lstStyle/>
                    <a:p>
                      <a:pPr marL="366395" marR="59055" indent="-232410" algn="ctr">
                        <a:lnSpc>
                          <a:spcPct val="107000"/>
                        </a:lnSpc>
                        <a:spcAft>
                          <a:spcPts val="40"/>
                        </a:spcAft>
                      </a:pPr>
                      <a:r>
                        <a:rPr lang="en-GB" sz="1200" b="0" dirty="0">
                          <a:solidFill>
                            <a:schemeClr val="tx1"/>
                          </a:solidFill>
                          <a:effectLst/>
                          <a:latin typeface="Arial" panose="020B0604020202020204" pitchFamily="34" charset="0"/>
                          <a:cs typeface="Arial" panose="020B0604020202020204" pitchFamily="34" charset="0"/>
                        </a:rPr>
                        <a:t>Sikhism </a:t>
                      </a:r>
                    </a:p>
                    <a:p>
                      <a:pPr marL="366395" marR="0" lvl="0" indent="-232410" algn="l" defTabSz="457200" rtl="0" eaLnBrk="1" fontAlgn="auto" latinLnBrk="0" hangingPunct="1">
                        <a:lnSpc>
                          <a:spcPct val="107000"/>
                        </a:lnSpc>
                        <a:spcBef>
                          <a:spcPts val="0"/>
                        </a:spcBef>
                        <a:spcAft>
                          <a:spcPts val="0"/>
                        </a:spcAft>
                        <a:buClrTx/>
                        <a:buSzTx/>
                        <a:buFontTx/>
                        <a:buNone/>
                        <a:tabLst/>
                        <a:defRPr/>
                      </a:pPr>
                      <a:r>
                        <a:rPr lang="en-GB" sz="1200" b="0" dirty="0">
                          <a:solidFill>
                            <a:schemeClr val="tx1"/>
                          </a:solidFill>
                          <a:effectLst/>
                          <a:latin typeface="Arial" panose="020B0604020202020204" pitchFamily="34" charset="0"/>
                          <a:cs typeface="Arial" panose="020B0604020202020204" pitchFamily="34" charset="0"/>
                        </a:rPr>
                        <a:t>How do Sikhs put their beliefs about </a:t>
                      </a:r>
                      <a:r>
                        <a:rPr lang="en-GB" sz="1200" b="0" u="sng" dirty="0">
                          <a:solidFill>
                            <a:schemeClr val="tx1"/>
                          </a:solidFill>
                          <a:effectLst/>
                          <a:uFill>
                            <a:solidFill>
                              <a:srgbClr val="000000"/>
                            </a:solidFill>
                          </a:uFill>
                          <a:latin typeface="Arial" panose="020B0604020202020204" pitchFamily="34" charset="0"/>
                          <a:cs typeface="Arial" panose="020B0604020202020204" pitchFamily="34" charset="0"/>
                        </a:rPr>
                        <a:t>equality</a:t>
                      </a:r>
                      <a:r>
                        <a:rPr lang="en-GB" sz="1200" b="0" dirty="0">
                          <a:solidFill>
                            <a:schemeClr val="tx1"/>
                          </a:solidFill>
                          <a:effectLst/>
                          <a:latin typeface="Arial" panose="020B0604020202020204" pitchFamily="34" charset="0"/>
                          <a:cs typeface="Arial" panose="020B0604020202020204" pitchFamily="34" charset="0"/>
                        </a:rPr>
                        <a:t> into practice? Humanism – link to Thoughtful Thursday class assembly.</a:t>
                      </a:r>
                      <a:endParaRPr lang="en-GB" sz="1200" b="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p>
                      <a:pPr marL="366395" indent="-232410" algn="l">
                        <a:lnSpc>
                          <a:spcPct val="107000"/>
                        </a:lnSpc>
                        <a:spcAft>
                          <a:spcPts val="0"/>
                        </a:spcAft>
                      </a:pPr>
                      <a:endParaRPr lang="en-GB" sz="1200" b="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L="62230" marR="2540" marB="0">
                    <a:solidFill>
                      <a:srgbClr val="FDEDE9"/>
                    </a:solidFill>
                  </a:tcPr>
                </a:tc>
                <a:tc>
                  <a:txBody>
                    <a:bodyPr/>
                    <a:lstStyle/>
                    <a:p>
                      <a:pPr marL="8255" indent="-232410" algn="l">
                        <a:lnSpc>
                          <a:spcPct val="107000"/>
                        </a:lnSpc>
                        <a:spcAft>
                          <a:spcPts val="0"/>
                        </a:spcAft>
                      </a:pPr>
                      <a:r>
                        <a:rPr lang="en-GB" sz="1200" b="0" dirty="0">
                          <a:solidFill>
                            <a:schemeClr val="tx1"/>
                          </a:solidFill>
                          <a:effectLst/>
                          <a:latin typeface="Arial" panose="020B0604020202020204" pitchFamily="34" charset="0"/>
                          <a:cs typeface="Arial" panose="020B0604020202020204" pitchFamily="34" charset="0"/>
                        </a:rPr>
                        <a:t>Year 4</a:t>
                      </a:r>
                    </a:p>
                  </a:txBody>
                  <a:tcPr marL="62230" marR="2540" marB="0" anchor="ctr">
                    <a:solidFill>
                      <a:srgbClr val="FDEDE9"/>
                    </a:solidFill>
                  </a:tcPr>
                </a:tc>
                <a:extLst>
                  <a:ext uri="{0D108BD9-81ED-4DB2-BD59-A6C34878D82A}">
                    <a16:rowId xmlns:a16="http://schemas.microsoft.com/office/drawing/2014/main" val="2912209744"/>
                  </a:ext>
                </a:extLst>
              </a:tr>
            </a:tbl>
          </a:graphicData>
        </a:graphic>
      </p:graphicFrame>
    </p:spTree>
    <p:extLst>
      <p:ext uri="{BB962C8B-B14F-4D97-AF65-F5344CB8AC3E}">
        <p14:creationId xmlns:p14="http://schemas.microsoft.com/office/powerpoint/2010/main" val="1594080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50B39-FA5D-45A3-A314-BAF3F2268789}"/>
              </a:ext>
            </a:extLst>
          </p:cNvPr>
          <p:cNvSpPr>
            <a:spLocks noGrp="1"/>
          </p:cNvSpPr>
          <p:nvPr>
            <p:ph type="title"/>
          </p:nvPr>
        </p:nvSpPr>
        <p:spPr>
          <a:xfrm>
            <a:off x="1723122" y="114299"/>
            <a:ext cx="9254490" cy="254978"/>
          </a:xfrm>
        </p:spPr>
        <p:txBody>
          <a:bodyPr>
            <a:normAutofit fontScale="90000"/>
          </a:bodyPr>
          <a:lstStyle/>
          <a:p>
            <a:r>
              <a:rPr lang="en-GB" sz="1600" b="1" dirty="0"/>
              <a:t>Long Term Plan for Upper Key Stage 2 - these plans are flexible and responsive to individual needs and interests    </a:t>
            </a:r>
            <a:br>
              <a:rPr lang="en-GB" sz="1600" dirty="0"/>
            </a:br>
            <a:endParaRPr lang="en-GB" sz="1600" dirty="0"/>
          </a:p>
        </p:txBody>
      </p:sp>
      <p:graphicFrame>
        <p:nvGraphicFramePr>
          <p:cNvPr id="4" name="Content Placeholder 3">
            <a:extLst>
              <a:ext uri="{FF2B5EF4-FFF2-40B4-BE49-F238E27FC236}">
                <a16:creationId xmlns:a16="http://schemas.microsoft.com/office/drawing/2014/main" id="{F8076F4F-9DBA-406C-A10F-DA505C0F0820}"/>
              </a:ext>
            </a:extLst>
          </p:cNvPr>
          <p:cNvGraphicFramePr>
            <a:graphicFrameLocks noGrp="1"/>
          </p:cNvGraphicFramePr>
          <p:nvPr>
            <p:ph idx="1"/>
            <p:extLst>
              <p:ext uri="{D42A27DB-BD31-4B8C-83A1-F6EECF244321}">
                <p14:modId xmlns:p14="http://schemas.microsoft.com/office/powerpoint/2010/main" val="2326514663"/>
              </p:ext>
            </p:extLst>
          </p:nvPr>
        </p:nvGraphicFramePr>
        <p:xfrm>
          <a:off x="1723122" y="786631"/>
          <a:ext cx="9254490" cy="3705416"/>
        </p:xfrm>
        <a:graphic>
          <a:graphicData uri="http://schemas.openxmlformats.org/drawingml/2006/table">
            <a:tbl>
              <a:tblPr firstRow="1" firstCol="1" bandRow="1">
                <a:tableStyleId>{5C22544A-7EE6-4342-B048-85BDC9FD1C3A}</a:tableStyleId>
              </a:tblPr>
              <a:tblGrid>
                <a:gridCol w="1342390">
                  <a:extLst>
                    <a:ext uri="{9D8B030D-6E8A-4147-A177-3AD203B41FA5}">
                      <a16:colId xmlns:a16="http://schemas.microsoft.com/office/drawing/2014/main" val="3939028727"/>
                    </a:ext>
                  </a:extLst>
                </a:gridCol>
                <a:gridCol w="1345565">
                  <a:extLst>
                    <a:ext uri="{9D8B030D-6E8A-4147-A177-3AD203B41FA5}">
                      <a16:colId xmlns:a16="http://schemas.microsoft.com/office/drawing/2014/main" val="3931704155"/>
                    </a:ext>
                  </a:extLst>
                </a:gridCol>
                <a:gridCol w="1346200">
                  <a:extLst>
                    <a:ext uri="{9D8B030D-6E8A-4147-A177-3AD203B41FA5}">
                      <a16:colId xmlns:a16="http://schemas.microsoft.com/office/drawing/2014/main" val="2031412181"/>
                    </a:ext>
                  </a:extLst>
                </a:gridCol>
                <a:gridCol w="1525905">
                  <a:extLst>
                    <a:ext uri="{9D8B030D-6E8A-4147-A177-3AD203B41FA5}">
                      <a16:colId xmlns:a16="http://schemas.microsoft.com/office/drawing/2014/main" val="2199137533"/>
                    </a:ext>
                  </a:extLst>
                </a:gridCol>
                <a:gridCol w="1525270">
                  <a:extLst>
                    <a:ext uri="{9D8B030D-6E8A-4147-A177-3AD203B41FA5}">
                      <a16:colId xmlns:a16="http://schemas.microsoft.com/office/drawing/2014/main" val="2547395889"/>
                    </a:ext>
                  </a:extLst>
                </a:gridCol>
                <a:gridCol w="1526540">
                  <a:extLst>
                    <a:ext uri="{9D8B030D-6E8A-4147-A177-3AD203B41FA5}">
                      <a16:colId xmlns:a16="http://schemas.microsoft.com/office/drawing/2014/main" val="224860010"/>
                    </a:ext>
                  </a:extLst>
                </a:gridCol>
                <a:gridCol w="642620">
                  <a:extLst>
                    <a:ext uri="{9D8B030D-6E8A-4147-A177-3AD203B41FA5}">
                      <a16:colId xmlns:a16="http://schemas.microsoft.com/office/drawing/2014/main" val="2743058886"/>
                    </a:ext>
                  </a:extLst>
                </a:gridCol>
              </a:tblGrid>
              <a:tr h="349885">
                <a:tc>
                  <a:txBody>
                    <a:bodyPr/>
                    <a:lstStyle/>
                    <a:p>
                      <a:pPr marL="366395" marR="3175" indent="-232410" algn="ctr">
                        <a:lnSpc>
                          <a:spcPct val="107000"/>
                        </a:lnSpc>
                        <a:spcAft>
                          <a:spcPts val="0"/>
                        </a:spcAft>
                      </a:pPr>
                      <a:r>
                        <a:rPr lang="en-GB" sz="1200">
                          <a:effectLst/>
                        </a:rPr>
                        <a:t>Autumn 1 </a:t>
                      </a:r>
                      <a:endParaRPr lang="en-GB" sz="1400">
                        <a:solidFill>
                          <a:srgbClr val="000000"/>
                        </a:solidFill>
                        <a:effectLst/>
                        <a:latin typeface="Tahoma" panose="020B0604030504040204" pitchFamily="34" charset="0"/>
                        <a:ea typeface="Tahoma" panose="020B0604030504040204" pitchFamily="34" charset="0"/>
                        <a:cs typeface="Times New Roman" panose="02020603050405020304" pitchFamily="18" charset="0"/>
                      </a:endParaRPr>
                    </a:p>
                  </a:txBody>
                  <a:tcPr marL="0" marR="2540" marB="0"/>
                </a:tc>
                <a:tc>
                  <a:txBody>
                    <a:bodyPr/>
                    <a:lstStyle/>
                    <a:p>
                      <a:pPr marL="635" indent="-232410" algn="ctr">
                        <a:lnSpc>
                          <a:spcPct val="107000"/>
                        </a:lnSpc>
                        <a:spcAft>
                          <a:spcPts val="0"/>
                        </a:spcAft>
                      </a:pPr>
                      <a:r>
                        <a:rPr lang="en-GB" sz="1200">
                          <a:effectLst/>
                        </a:rPr>
                        <a:t>Autumn 2 </a:t>
                      </a:r>
                      <a:endParaRPr lang="en-GB" sz="1400">
                        <a:solidFill>
                          <a:srgbClr val="000000"/>
                        </a:solidFill>
                        <a:effectLst/>
                        <a:latin typeface="Tahoma" panose="020B0604030504040204" pitchFamily="34" charset="0"/>
                        <a:ea typeface="Tahoma" panose="020B0604030504040204" pitchFamily="34" charset="0"/>
                        <a:cs typeface="Times New Roman" panose="02020603050405020304" pitchFamily="18" charset="0"/>
                      </a:endParaRPr>
                    </a:p>
                  </a:txBody>
                  <a:tcPr marL="0" marR="2540" marB="0"/>
                </a:tc>
                <a:tc>
                  <a:txBody>
                    <a:bodyPr/>
                    <a:lstStyle/>
                    <a:p>
                      <a:pPr marL="366395" marR="635" indent="-232410" algn="ctr">
                        <a:lnSpc>
                          <a:spcPct val="107000"/>
                        </a:lnSpc>
                        <a:spcAft>
                          <a:spcPts val="0"/>
                        </a:spcAft>
                      </a:pPr>
                      <a:r>
                        <a:rPr lang="en-GB" sz="1200">
                          <a:effectLst/>
                        </a:rPr>
                        <a:t>Spring 1 </a:t>
                      </a:r>
                      <a:endParaRPr lang="en-GB" sz="1400">
                        <a:solidFill>
                          <a:srgbClr val="000000"/>
                        </a:solidFill>
                        <a:effectLst/>
                        <a:latin typeface="Tahoma" panose="020B0604030504040204" pitchFamily="34" charset="0"/>
                        <a:ea typeface="Tahoma" panose="020B0604030504040204" pitchFamily="34" charset="0"/>
                        <a:cs typeface="Times New Roman" panose="02020603050405020304" pitchFamily="18" charset="0"/>
                      </a:endParaRPr>
                    </a:p>
                  </a:txBody>
                  <a:tcPr marL="0" marR="2540" marB="0"/>
                </a:tc>
                <a:tc>
                  <a:txBody>
                    <a:bodyPr/>
                    <a:lstStyle/>
                    <a:p>
                      <a:pPr marL="366395" marR="1270" indent="-232410" algn="ctr">
                        <a:lnSpc>
                          <a:spcPct val="107000"/>
                        </a:lnSpc>
                        <a:spcAft>
                          <a:spcPts val="0"/>
                        </a:spcAft>
                      </a:pPr>
                      <a:r>
                        <a:rPr lang="en-GB" sz="1200">
                          <a:effectLst/>
                        </a:rPr>
                        <a:t>Spring 2 </a:t>
                      </a:r>
                      <a:endParaRPr lang="en-GB" sz="1400">
                        <a:solidFill>
                          <a:srgbClr val="000000"/>
                        </a:solidFill>
                        <a:effectLst/>
                        <a:latin typeface="Tahoma" panose="020B0604030504040204" pitchFamily="34" charset="0"/>
                        <a:ea typeface="Tahoma" panose="020B0604030504040204" pitchFamily="34" charset="0"/>
                        <a:cs typeface="Times New Roman" panose="02020603050405020304" pitchFamily="18" charset="0"/>
                      </a:endParaRPr>
                    </a:p>
                  </a:txBody>
                  <a:tcPr marL="0" marR="2540" marB="0"/>
                </a:tc>
                <a:tc>
                  <a:txBody>
                    <a:bodyPr/>
                    <a:lstStyle/>
                    <a:p>
                      <a:pPr marL="1905" indent="-232410" algn="ctr">
                        <a:lnSpc>
                          <a:spcPct val="107000"/>
                        </a:lnSpc>
                        <a:spcAft>
                          <a:spcPts val="0"/>
                        </a:spcAft>
                      </a:pPr>
                      <a:r>
                        <a:rPr lang="en-GB" sz="1200">
                          <a:effectLst/>
                        </a:rPr>
                        <a:t>Summer 1  </a:t>
                      </a:r>
                      <a:endParaRPr lang="en-GB" sz="1400">
                        <a:solidFill>
                          <a:srgbClr val="000000"/>
                        </a:solidFill>
                        <a:effectLst/>
                        <a:latin typeface="Tahoma" panose="020B0604030504040204" pitchFamily="34" charset="0"/>
                        <a:ea typeface="Tahoma" panose="020B0604030504040204" pitchFamily="34" charset="0"/>
                        <a:cs typeface="Times New Roman" panose="02020603050405020304" pitchFamily="18" charset="0"/>
                      </a:endParaRPr>
                    </a:p>
                  </a:txBody>
                  <a:tcPr marL="0" marR="2540" marB="0"/>
                </a:tc>
                <a:tc>
                  <a:txBody>
                    <a:bodyPr/>
                    <a:lstStyle/>
                    <a:p>
                      <a:pPr marL="635" indent="-232410" algn="ctr">
                        <a:lnSpc>
                          <a:spcPct val="107000"/>
                        </a:lnSpc>
                        <a:spcAft>
                          <a:spcPts val="0"/>
                        </a:spcAft>
                      </a:pPr>
                      <a:r>
                        <a:rPr lang="en-GB" sz="1200">
                          <a:effectLst/>
                        </a:rPr>
                        <a:t>Summer 2 </a:t>
                      </a:r>
                      <a:endParaRPr lang="en-GB" sz="1400">
                        <a:solidFill>
                          <a:srgbClr val="000000"/>
                        </a:solidFill>
                        <a:effectLst/>
                        <a:latin typeface="Tahoma" panose="020B0604030504040204" pitchFamily="34" charset="0"/>
                        <a:ea typeface="Tahoma" panose="020B0604030504040204" pitchFamily="34" charset="0"/>
                        <a:cs typeface="Times New Roman" panose="02020603050405020304" pitchFamily="18" charset="0"/>
                      </a:endParaRPr>
                    </a:p>
                  </a:txBody>
                  <a:tcPr marL="0" marR="2540" marB="0"/>
                </a:tc>
                <a:tc>
                  <a:txBody>
                    <a:bodyPr/>
                    <a:lstStyle/>
                    <a:p>
                      <a:pPr marL="46355" indent="-232410" algn="ctr">
                        <a:lnSpc>
                          <a:spcPct val="107000"/>
                        </a:lnSpc>
                        <a:spcAft>
                          <a:spcPts val="0"/>
                        </a:spcAft>
                      </a:pPr>
                      <a:r>
                        <a:rPr lang="en-GB" sz="1200">
                          <a:effectLst/>
                        </a:rPr>
                        <a:t> </a:t>
                      </a:r>
                      <a:endParaRPr lang="en-GB" sz="1400">
                        <a:solidFill>
                          <a:srgbClr val="000000"/>
                        </a:solidFill>
                        <a:effectLst/>
                        <a:latin typeface="Tahoma" panose="020B0604030504040204" pitchFamily="34" charset="0"/>
                        <a:ea typeface="Tahoma" panose="020B0604030504040204" pitchFamily="34" charset="0"/>
                        <a:cs typeface="Times New Roman" panose="02020603050405020304" pitchFamily="18" charset="0"/>
                      </a:endParaRPr>
                    </a:p>
                  </a:txBody>
                  <a:tcPr marL="0" marR="2540" marB="0" anchor="ctr"/>
                </a:tc>
                <a:extLst>
                  <a:ext uri="{0D108BD9-81ED-4DB2-BD59-A6C34878D82A}">
                    <a16:rowId xmlns:a16="http://schemas.microsoft.com/office/drawing/2014/main" val="2764631462"/>
                  </a:ext>
                </a:extLst>
              </a:tr>
              <a:tr h="1395730">
                <a:tc>
                  <a:txBody>
                    <a:bodyPr/>
                    <a:lstStyle/>
                    <a:p>
                      <a:pPr marL="153670" indent="-232410" algn="ctr">
                        <a:lnSpc>
                          <a:spcPct val="107000"/>
                        </a:lnSpc>
                        <a:spcAft>
                          <a:spcPts val="50"/>
                        </a:spcAft>
                      </a:pPr>
                      <a:r>
                        <a:rPr lang="en-GB" sz="1200" b="0" dirty="0">
                          <a:solidFill>
                            <a:schemeClr val="tx1"/>
                          </a:solidFill>
                          <a:effectLst/>
                          <a:latin typeface="Arial" panose="020B0604020202020204" pitchFamily="34" charset="0"/>
                          <a:cs typeface="Arial" panose="020B0604020202020204" pitchFamily="34" charset="0"/>
                        </a:rPr>
                        <a:t>Christianity </a:t>
                      </a:r>
                    </a:p>
                    <a:p>
                      <a:pPr marL="40640" indent="-1270" algn="ctr">
                        <a:lnSpc>
                          <a:spcPct val="107000"/>
                        </a:lnSpc>
                        <a:spcAft>
                          <a:spcPts val="0"/>
                        </a:spcAft>
                      </a:pPr>
                      <a:r>
                        <a:rPr lang="en-GB" sz="1200" b="0" dirty="0">
                          <a:solidFill>
                            <a:schemeClr val="tx1"/>
                          </a:solidFill>
                          <a:effectLst/>
                          <a:latin typeface="Arial" panose="020B0604020202020204" pitchFamily="34" charset="0"/>
                          <a:cs typeface="Arial" panose="020B0604020202020204" pitchFamily="34" charset="0"/>
                        </a:rPr>
                        <a:t>Why is the </a:t>
                      </a:r>
                      <a:r>
                        <a:rPr lang="en-GB" sz="1200" b="0" u="sng" dirty="0">
                          <a:solidFill>
                            <a:schemeClr val="tx1"/>
                          </a:solidFill>
                          <a:effectLst/>
                          <a:uFill>
                            <a:solidFill>
                              <a:srgbClr val="000000"/>
                            </a:solidFill>
                          </a:uFill>
                          <a:latin typeface="Arial" panose="020B0604020202020204" pitchFamily="34" charset="0"/>
                          <a:cs typeface="Arial" panose="020B0604020202020204" pitchFamily="34" charset="0"/>
                        </a:rPr>
                        <a:t>gospel</a:t>
                      </a:r>
                      <a:r>
                        <a:rPr lang="en-GB" sz="1200" b="0" dirty="0">
                          <a:solidFill>
                            <a:schemeClr val="tx1"/>
                          </a:solidFill>
                          <a:effectLst/>
                          <a:latin typeface="Arial" panose="020B0604020202020204" pitchFamily="34" charset="0"/>
                          <a:cs typeface="Arial" panose="020B0604020202020204" pitchFamily="34" charset="0"/>
                        </a:rPr>
                        <a:t> such good news for Christians? </a:t>
                      </a:r>
                      <a:endParaRPr lang="en-GB" sz="1200" b="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L="0" marR="2540" marB="0">
                    <a:solidFill>
                      <a:srgbClr val="FDEDE9"/>
                    </a:solidFill>
                  </a:tcPr>
                </a:tc>
                <a:tc>
                  <a:txBody>
                    <a:bodyPr/>
                    <a:lstStyle/>
                    <a:p>
                      <a:pPr marL="3175" indent="-232410" algn="ctr">
                        <a:lnSpc>
                          <a:spcPct val="107000"/>
                        </a:lnSpc>
                        <a:spcAft>
                          <a:spcPts val="50"/>
                        </a:spcAft>
                      </a:pPr>
                      <a:r>
                        <a:rPr lang="en-GB" sz="1200" b="0" dirty="0">
                          <a:solidFill>
                            <a:schemeClr val="tx1"/>
                          </a:solidFill>
                          <a:effectLst/>
                          <a:latin typeface="Arial" panose="020B0604020202020204" pitchFamily="34" charset="0"/>
                          <a:cs typeface="Arial" panose="020B0604020202020204" pitchFamily="34" charset="0"/>
                        </a:rPr>
                        <a:t>Islam </a:t>
                      </a:r>
                    </a:p>
                    <a:p>
                      <a:pPr marL="201295" indent="-232410" algn="ctr">
                        <a:lnSpc>
                          <a:spcPct val="107000"/>
                        </a:lnSpc>
                        <a:spcAft>
                          <a:spcPts val="0"/>
                        </a:spcAft>
                      </a:pPr>
                      <a:r>
                        <a:rPr lang="en-GB" sz="1200" b="0" dirty="0">
                          <a:solidFill>
                            <a:schemeClr val="tx1"/>
                          </a:solidFill>
                          <a:effectLst/>
                          <a:latin typeface="Arial" panose="020B0604020202020204" pitchFamily="34" charset="0"/>
                          <a:cs typeface="Arial" panose="020B0604020202020204" pitchFamily="34" charset="0"/>
                        </a:rPr>
                        <a:t>What does the </a:t>
                      </a:r>
                    </a:p>
                    <a:p>
                      <a:pPr marL="50800" indent="-232410" algn="ctr">
                        <a:lnSpc>
                          <a:spcPct val="107000"/>
                        </a:lnSpc>
                        <a:spcAft>
                          <a:spcPts val="0"/>
                        </a:spcAft>
                      </a:pPr>
                      <a:r>
                        <a:rPr lang="en-GB" sz="1200" b="0" dirty="0">
                          <a:solidFill>
                            <a:schemeClr val="tx1"/>
                          </a:solidFill>
                          <a:effectLst/>
                          <a:latin typeface="Arial" panose="020B0604020202020204" pitchFamily="34" charset="0"/>
                          <a:cs typeface="Arial" panose="020B0604020202020204" pitchFamily="34" charset="0"/>
                        </a:rPr>
                        <a:t>Qur’an </a:t>
                      </a:r>
                      <a:r>
                        <a:rPr lang="en-GB" sz="1200" b="0" u="sng" dirty="0">
                          <a:solidFill>
                            <a:schemeClr val="tx1"/>
                          </a:solidFill>
                          <a:effectLst/>
                          <a:uFill>
                            <a:solidFill>
                              <a:srgbClr val="000000"/>
                            </a:solidFill>
                          </a:uFill>
                          <a:latin typeface="Arial" panose="020B0604020202020204" pitchFamily="34" charset="0"/>
                          <a:cs typeface="Arial" panose="020B0604020202020204" pitchFamily="34" charset="0"/>
                        </a:rPr>
                        <a:t>reveal</a:t>
                      </a:r>
                      <a:r>
                        <a:rPr lang="en-GB" sz="1200" b="0" dirty="0">
                          <a:solidFill>
                            <a:schemeClr val="tx1"/>
                          </a:solidFill>
                          <a:effectLst/>
                          <a:latin typeface="Arial" panose="020B0604020202020204" pitchFamily="34" charset="0"/>
                          <a:cs typeface="Arial" panose="020B0604020202020204" pitchFamily="34" charset="0"/>
                        </a:rPr>
                        <a:t> about Allah and his guidance? </a:t>
                      </a:r>
                      <a:endParaRPr lang="en-GB" sz="1200" b="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L="0" marR="2540" marB="0">
                    <a:solidFill>
                      <a:srgbClr val="FDEDE9"/>
                    </a:solidFill>
                  </a:tcPr>
                </a:tc>
                <a:tc>
                  <a:txBody>
                    <a:bodyPr/>
                    <a:lstStyle/>
                    <a:p>
                      <a:pPr marL="2540" indent="-232410" algn="ctr">
                        <a:lnSpc>
                          <a:spcPct val="107000"/>
                        </a:lnSpc>
                        <a:spcAft>
                          <a:spcPts val="50"/>
                        </a:spcAft>
                      </a:pPr>
                      <a:r>
                        <a:rPr lang="en-GB" sz="1200" b="0" dirty="0">
                          <a:solidFill>
                            <a:schemeClr val="tx1"/>
                          </a:solidFill>
                          <a:effectLst/>
                          <a:latin typeface="Arial" panose="020B0604020202020204" pitchFamily="34" charset="0"/>
                          <a:cs typeface="Arial" panose="020B0604020202020204" pitchFamily="34" charset="0"/>
                        </a:rPr>
                        <a:t>Hinduism </a:t>
                      </a:r>
                    </a:p>
                    <a:p>
                      <a:pPr marL="366395" indent="-232410" algn="ctr">
                        <a:lnSpc>
                          <a:spcPct val="93000"/>
                        </a:lnSpc>
                        <a:spcAft>
                          <a:spcPts val="10"/>
                        </a:spcAft>
                      </a:pPr>
                      <a:r>
                        <a:rPr lang="en-GB" sz="1200" b="0" dirty="0">
                          <a:solidFill>
                            <a:schemeClr val="tx1"/>
                          </a:solidFill>
                          <a:effectLst/>
                          <a:latin typeface="Arial" panose="020B0604020202020204" pitchFamily="34" charset="0"/>
                          <a:cs typeface="Arial" panose="020B0604020202020204" pitchFamily="34" charset="0"/>
                        </a:rPr>
                        <a:t>What spiritual pathways to </a:t>
                      </a:r>
                    </a:p>
                    <a:p>
                      <a:pPr marL="41910" indent="-232410" algn="ctr">
                        <a:lnSpc>
                          <a:spcPct val="93000"/>
                        </a:lnSpc>
                        <a:spcAft>
                          <a:spcPts val="15"/>
                        </a:spcAft>
                      </a:pPr>
                      <a:r>
                        <a:rPr lang="en-GB" sz="1200" b="0" u="sng" dirty="0">
                          <a:solidFill>
                            <a:schemeClr val="tx1"/>
                          </a:solidFill>
                          <a:effectLst/>
                          <a:uFill>
                            <a:solidFill>
                              <a:srgbClr val="000000"/>
                            </a:solidFill>
                          </a:uFill>
                          <a:latin typeface="Arial" panose="020B0604020202020204" pitchFamily="34" charset="0"/>
                          <a:cs typeface="Arial" panose="020B0604020202020204" pitchFamily="34" charset="0"/>
                        </a:rPr>
                        <a:t>Moksha</a:t>
                      </a:r>
                      <a:r>
                        <a:rPr lang="en-GB" sz="1200" b="0" dirty="0">
                          <a:solidFill>
                            <a:schemeClr val="tx1"/>
                          </a:solidFill>
                          <a:effectLst/>
                          <a:latin typeface="Arial" panose="020B0604020202020204" pitchFamily="34" charset="0"/>
                          <a:cs typeface="Arial" panose="020B0604020202020204" pitchFamily="34" charset="0"/>
                        </a:rPr>
                        <a:t> are written about in </a:t>
                      </a:r>
                    </a:p>
                    <a:p>
                      <a:pPr marL="102235" indent="-232410" algn="ctr">
                        <a:lnSpc>
                          <a:spcPct val="107000"/>
                        </a:lnSpc>
                        <a:spcAft>
                          <a:spcPts val="0"/>
                        </a:spcAft>
                      </a:pPr>
                      <a:r>
                        <a:rPr lang="en-GB" sz="1200" b="0" dirty="0">
                          <a:solidFill>
                            <a:schemeClr val="tx1"/>
                          </a:solidFill>
                          <a:effectLst/>
                          <a:latin typeface="Arial" panose="020B0604020202020204" pitchFamily="34" charset="0"/>
                          <a:cs typeface="Arial" panose="020B0604020202020204" pitchFamily="34" charset="0"/>
                        </a:rPr>
                        <a:t>Hindu scriptures? </a:t>
                      </a:r>
                      <a:endParaRPr lang="en-GB" sz="1200" b="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L="0" marR="2540" marB="0">
                    <a:solidFill>
                      <a:srgbClr val="FDEDE9"/>
                    </a:solidFill>
                  </a:tcPr>
                </a:tc>
                <a:tc>
                  <a:txBody>
                    <a:bodyPr/>
                    <a:lstStyle/>
                    <a:p>
                      <a:pPr marL="3175" indent="-232410" algn="ctr">
                        <a:lnSpc>
                          <a:spcPct val="107000"/>
                        </a:lnSpc>
                        <a:spcAft>
                          <a:spcPts val="50"/>
                        </a:spcAft>
                      </a:pPr>
                      <a:r>
                        <a:rPr lang="en-GB" sz="1200" b="0" dirty="0">
                          <a:solidFill>
                            <a:schemeClr val="tx1"/>
                          </a:solidFill>
                          <a:effectLst/>
                          <a:latin typeface="Arial" panose="020B0604020202020204" pitchFamily="34" charset="0"/>
                          <a:cs typeface="Arial" panose="020B0604020202020204" pitchFamily="34" charset="0"/>
                        </a:rPr>
                        <a:t>Judaism </a:t>
                      </a:r>
                    </a:p>
                    <a:p>
                      <a:pPr marL="24130" indent="-8890" algn="ctr">
                        <a:lnSpc>
                          <a:spcPct val="94000"/>
                        </a:lnSpc>
                        <a:spcAft>
                          <a:spcPts val="0"/>
                        </a:spcAft>
                      </a:pPr>
                      <a:r>
                        <a:rPr lang="en-GB" sz="1200" b="0" dirty="0">
                          <a:solidFill>
                            <a:schemeClr val="tx1"/>
                          </a:solidFill>
                          <a:effectLst/>
                          <a:latin typeface="Arial" panose="020B0604020202020204" pitchFamily="34" charset="0"/>
                          <a:cs typeface="Arial" panose="020B0604020202020204" pitchFamily="34" charset="0"/>
                        </a:rPr>
                        <a:t>What is </a:t>
                      </a:r>
                      <a:r>
                        <a:rPr lang="en-GB" sz="1200" b="0" u="sng" dirty="0">
                          <a:solidFill>
                            <a:schemeClr val="tx1"/>
                          </a:solidFill>
                          <a:effectLst/>
                          <a:uFill>
                            <a:solidFill>
                              <a:srgbClr val="000000"/>
                            </a:solidFill>
                          </a:uFill>
                          <a:latin typeface="Arial" panose="020B0604020202020204" pitchFamily="34" charset="0"/>
                          <a:cs typeface="Arial" panose="020B0604020202020204" pitchFamily="34" charset="0"/>
                        </a:rPr>
                        <a:t>holiness</a:t>
                      </a:r>
                      <a:r>
                        <a:rPr lang="en-GB" sz="1200" b="0" dirty="0">
                          <a:solidFill>
                            <a:schemeClr val="tx1"/>
                          </a:solidFill>
                          <a:effectLst/>
                          <a:latin typeface="Arial" panose="020B0604020202020204" pitchFamily="34" charset="0"/>
                          <a:cs typeface="Arial" panose="020B0604020202020204" pitchFamily="34" charset="0"/>
                        </a:rPr>
                        <a:t> for Jewish people: a place, a time, an </a:t>
                      </a:r>
                    </a:p>
                    <a:p>
                      <a:pPr marL="366395" indent="-232410" algn="ctr">
                        <a:lnSpc>
                          <a:spcPct val="107000"/>
                        </a:lnSpc>
                        <a:spcAft>
                          <a:spcPts val="0"/>
                        </a:spcAft>
                      </a:pPr>
                      <a:r>
                        <a:rPr lang="en-GB" sz="1200" b="0" dirty="0">
                          <a:solidFill>
                            <a:schemeClr val="tx1"/>
                          </a:solidFill>
                          <a:effectLst/>
                          <a:latin typeface="Arial" panose="020B0604020202020204" pitchFamily="34" charset="0"/>
                          <a:cs typeface="Arial" panose="020B0604020202020204" pitchFamily="34" charset="0"/>
                        </a:rPr>
                        <a:t>object or something else? </a:t>
                      </a:r>
                      <a:endParaRPr lang="en-GB" sz="1200" b="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L="0" marR="2540" marB="0">
                    <a:solidFill>
                      <a:srgbClr val="FDEDE9"/>
                    </a:solidFill>
                  </a:tcPr>
                </a:tc>
                <a:tc>
                  <a:txBody>
                    <a:bodyPr/>
                    <a:lstStyle/>
                    <a:p>
                      <a:pPr marL="3810" indent="-232410" algn="ctr">
                        <a:lnSpc>
                          <a:spcPct val="107000"/>
                        </a:lnSpc>
                        <a:spcAft>
                          <a:spcPts val="50"/>
                        </a:spcAft>
                      </a:pPr>
                      <a:r>
                        <a:rPr lang="en-GB" sz="1200" b="0" dirty="0">
                          <a:solidFill>
                            <a:schemeClr val="tx1"/>
                          </a:solidFill>
                          <a:effectLst/>
                          <a:latin typeface="Arial" panose="020B0604020202020204" pitchFamily="34" charset="0"/>
                          <a:cs typeface="Arial" panose="020B0604020202020204" pitchFamily="34" charset="0"/>
                        </a:rPr>
                        <a:t>Christianity </a:t>
                      </a:r>
                    </a:p>
                    <a:p>
                      <a:pPr marL="366395" indent="-232410" algn="ctr">
                        <a:lnSpc>
                          <a:spcPct val="107000"/>
                        </a:lnSpc>
                        <a:spcAft>
                          <a:spcPts val="0"/>
                        </a:spcAft>
                      </a:pPr>
                      <a:r>
                        <a:rPr lang="en-GB" sz="1200" b="0" dirty="0">
                          <a:solidFill>
                            <a:schemeClr val="tx1"/>
                          </a:solidFill>
                          <a:effectLst/>
                          <a:latin typeface="Arial" panose="020B0604020202020204" pitchFamily="34" charset="0"/>
                          <a:cs typeface="Arial" panose="020B0604020202020204" pitchFamily="34" charset="0"/>
                        </a:rPr>
                        <a:t>What is the great significance of the </a:t>
                      </a:r>
                      <a:r>
                        <a:rPr lang="en-GB" sz="1200" b="0" u="sng" dirty="0">
                          <a:solidFill>
                            <a:schemeClr val="tx1"/>
                          </a:solidFill>
                          <a:effectLst/>
                          <a:uFill>
                            <a:solidFill>
                              <a:srgbClr val="000000"/>
                            </a:solidFill>
                          </a:uFill>
                          <a:latin typeface="Arial" panose="020B0604020202020204" pitchFamily="34" charset="0"/>
                          <a:cs typeface="Arial" panose="020B0604020202020204" pitchFamily="34" charset="0"/>
                        </a:rPr>
                        <a:t>Eucharist</a:t>
                      </a:r>
                      <a:r>
                        <a:rPr lang="en-GB" sz="1200" b="0" dirty="0">
                          <a:solidFill>
                            <a:schemeClr val="tx1"/>
                          </a:solidFill>
                          <a:effectLst/>
                          <a:latin typeface="Arial" panose="020B0604020202020204" pitchFamily="34" charset="0"/>
                          <a:cs typeface="Arial" panose="020B0604020202020204" pitchFamily="34" charset="0"/>
                        </a:rPr>
                        <a:t> for Christians? </a:t>
                      </a:r>
                      <a:endParaRPr lang="en-GB" sz="1200" b="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L="0" marR="2540" marB="0">
                    <a:solidFill>
                      <a:srgbClr val="FDEDE9"/>
                    </a:solidFill>
                  </a:tcPr>
                </a:tc>
                <a:tc>
                  <a:txBody>
                    <a:bodyPr/>
                    <a:lstStyle/>
                    <a:p>
                      <a:pPr marL="2540" indent="-232410" algn="ctr">
                        <a:lnSpc>
                          <a:spcPct val="107000"/>
                        </a:lnSpc>
                        <a:spcAft>
                          <a:spcPts val="50"/>
                        </a:spcAft>
                      </a:pPr>
                      <a:r>
                        <a:rPr lang="en-GB" sz="1200" b="0" dirty="0">
                          <a:solidFill>
                            <a:schemeClr val="tx1"/>
                          </a:solidFill>
                          <a:effectLst/>
                          <a:latin typeface="Arial" panose="020B0604020202020204" pitchFamily="34" charset="0"/>
                          <a:cs typeface="Arial" panose="020B0604020202020204" pitchFamily="34" charset="0"/>
                        </a:rPr>
                        <a:t>Buddhism </a:t>
                      </a:r>
                    </a:p>
                    <a:p>
                      <a:pPr marL="35560" marR="0" lvl="0" indent="10160" algn="ctr" defTabSz="457200" rtl="0" eaLnBrk="1" fontAlgn="auto" latinLnBrk="0" hangingPunct="1">
                        <a:lnSpc>
                          <a:spcPct val="107000"/>
                        </a:lnSpc>
                        <a:spcBef>
                          <a:spcPts val="0"/>
                        </a:spcBef>
                        <a:spcAft>
                          <a:spcPts val="0"/>
                        </a:spcAft>
                        <a:buClrTx/>
                        <a:buSzTx/>
                        <a:buFontTx/>
                        <a:buNone/>
                        <a:tabLst/>
                        <a:defRPr/>
                      </a:pPr>
                      <a:r>
                        <a:rPr lang="en-GB" sz="1200" b="0" dirty="0">
                          <a:solidFill>
                            <a:schemeClr val="tx1"/>
                          </a:solidFill>
                          <a:effectLst/>
                          <a:latin typeface="Arial" panose="020B0604020202020204" pitchFamily="34" charset="0"/>
                          <a:cs typeface="Arial" panose="020B0604020202020204" pitchFamily="34" charset="0"/>
                        </a:rPr>
                        <a:t>How did Buddha teach his followers to find </a:t>
                      </a:r>
                      <a:r>
                        <a:rPr lang="en-GB" sz="1200" b="0" u="sng" dirty="0">
                          <a:solidFill>
                            <a:schemeClr val="tx1"/>
                          </a:solidFill>
                          <a:effectLst/>
                          <a:uFill>
                            <a:solidFill>
                              <a:srgbClr val="000000"/>
                            </a:solidFill>
                          </a:uFill>
                          <a:latin typeface="Arial" panose="020B0604020202020204" pitchFamily="34" charset="0"/>
                          <a:cs typeface="Arial" panose="020B0604020202020204" pitchFamily="34" charset="0"/>
                        </a:rPr>
                        <a:t>enlightenment</a:t>
                      </a:r>
                      <a:r>
                        <a:rPr lang="en-GB" sz="1200" b="0" dirty="0">
                          <a:solidFill>
                            <a:schemeClr val="tx1"/>
                          </a:solidFill>
                          <a:effectLst/>
                          <a:latin typeface="Arial" panose="020B0604020202020204" pitchFamily="34" charset="0"/>
                          <a:cs typeface="Arial" panose="020B0604020202020204" pitchFamily="34" charset="0"/>
                        </a:rPr>
                        <a:t>? Humanism – link to Thoughtful Thursday class assembly.</a:t>
                      </a:r>
                      <a:endParaRPr lang="en-GB" sz="1200" b="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p>
                      <a:pPr marL="35560" indent="10160" algn="ctr">
                        <a:lnSpc>
                          <a:spcPct val="107000"/>
                        </a:lnSpc>
                        <a:spcAft>
                          <a:spcPts val="0"/>
                        </a:spcAft>
                      </a:pPr>
                      <a:r>
                        <a:rPr lang="en-GB" sz="1200" b="0" dirty="0">
                          <a:solidFill>
                            <a:schemeClr val="tx1"/>
                          </a:solidFill>
                          <a:effectLst/>
                          <a:latin typeface="Arial" panose="020B0604020202020204" pitchFamily="34" charset="0"/>
                          <a:cs typeface="Arial" panose="020B0604020202020204" pitchFamily="34" charset="0"/>
                        </a:rPr>
                        <a:t>  </a:t>
                      </a:r>
                      <a:endParaRPr lang="en-GB" sz="1200" b="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L="0" marR="2540" marB="0">
                    <a:solidFill>
                      <a:srgbClr val="FDEDE9"/>
                    </a:solidFill>
                  </a:tcPr>
                </a:tc>
                <a:tc>
                  <a:txBody>
                    <a:bodyPr/>
                    <a:lstStyle/>
                    <a:p>
                      <a:pPr marL="116840" indent="-232410" algn="ctr">
                        <a:lnSpc>
                          <a:spcPct val="107000"/>
                        </a:lnSpc>
                        <a:spcAft>
                          <a:spcPts val="0"/>
                        </a:spcAft>
                      </a:pPr>
                      <a:r>
                        <a:rPr lang="en-GB" sz="1200" b="0" dirty="0">
                          <a:solidFill>
                            <a:schemeClr val="tx1"/>
                          </a:solidFill>
                          <a:effectLst/>
                          <a:latin typeface="Arial" panose="020B0604020202020204" pitchFamily="34" charset="0"/>
                          <a:cs typeface="Arial" panose="020B0604020202020204" pitchFamily="34" charset="0"/>
                        </a:rPr>
                        <a:t>Year 5 </a:t>
                      </a:r>
                      <a:endParaRPr lang="en-GB" sz="1200" b="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L="0" marR="2540" marB="0" anchor="ctr">
                    <a:solidFill>
                      <a:srgbClr val="FDEDE9"/>
                    </a:solidFill>
                  </a:tcPr>
                </a:tc>
                <a:extLst>
                  <a:ext uri="{0D108BD9-81ED-4DB2-BD59-A6C34878D82A}">
                    <a16:rowId xmlns:a16="http://schemas.microsoft.com/office/drawing/2014/main" val="856402459"/>
                  </a:ext>
                </a:extLst>
              </a:tr>
              <a:tr h="354330">
                <a:tc>
                  <a:txBody>
                    <a:bodyPr/>
                    <a:lstStyle/>
                    <a:p>
                      <a:pPr marL="366395" marR="3175" indent="-232410" algn="ctr">
                        <a:lnSpc>
                          <a:spcPct val="107000"/>
                        </a:lnSpc>
                        <a:spcAft>
                          <a:spcPts val="0"/>
                        </a:spcAft>
                      </a:pPr>
                      <a:r>
                        <a:rPr lang="en-GB" sz="1200" b="1" dirty="0">
                          <a:solidFill>
                            <a:schemeClr val="bg1"/>
                          </a:solidFill>
                          <a:effectLst/>
                        </a:rPr>
                        <a:t>Autumn 1 </a:t>
                      </a:r>
                      <a:endParaRPr lang="en-GB" sz="1400" b="1" dirty="0">
                        <a:solidFill>
                          <a:schemeClr val="bg1"/>
                        </a:solidFill>
                        <a:effectLst/>
                        <a:latin typeface="Tahoma" panose="020B0604030504040204" pitchFamily="34" charset="0"/>
                        <a:ea typeface="Tahoma" panose="020B0604030504040204" pitchFamily="34" charset="0"/>
                        <a:cs typeface="Times New Roman" panose="02020603050405020304" pitchFamily="18" charset="0"/>
                      </a:endParaRPr>
                    </a:p>
                  </a:txBody>
                  <a:tcPr marL="0" marR="2540" marB="0">
                    <a:solidFill>
                      <a:schemeClr val="accent1"/>
                    </a:solidFill>
                  </a:tcPr>
                </a:tc>
                <a:tc>
                  <a:txBody>
                    <a:bodyPr/>
                    <a:lstStyle/>
                    <a:p>
                      <a:pPr marL="635" indent="-232410" algn="ctr">
                        <a:lnSpc>
                          <a:spcPct val="107000"/>
                        </a:lnSpc>
                        <a:spcAft>
                          <a:spcPts val="0"/>
                        </a:spcAft>
                      </a:pPr>
                      <a:r>
                        <a:rPr lang="en-GB" sz="1200" b="1" dirty="0">
                          <a:solidFill>
                            <a:schemeClr val="bg1"/>
                          </a:solidFill>
                          <a:effectLst/>
                        </a:rPr>
                        <a:t>Autumn 2 </a:t>
                      </a:r>
                      <a:endParaRPr lang="en-GB" sz="1400" b="1" dirty="0">
                        <a:solidFill>
                          <a:schemeClr val="bg1"/>
                        </a:solidFill>
                        <a:effectLst/>
                        <a:latin typeface="Tahoma" panose="020B0604030504040204" pitchFamily="34" charset="0"/>
                        <a:ea typeface="Tahoma" panose="020B0604030504040204" pitchFamily="34" charset="0"/>
                        <a:cs typeface="Times New Roman" panose="02020603050405020304" pitchFamily="18" charset="0"/>
                      </a:endParaRPr>
                    </a:p>
                  </a:txBody>
                  <a:tcPr marL="0" marR="2540" marB="0">
                    <a:solidFill>
                      <a:schemeClr val="accent1"/>
                    </a:solidFill>
                  </a:tcPr>
                </a:tc>
                <a:tc>
                  <a:txBody>
                    <a:bodyPr/>
                    <a:lstStyle/>
                    <a:p>
                      <a:pPr marL="366395" marR="635" indent="-232410" algn="ctr">
                        <a:lnSpc>
                          <a:spcPct val="107000"/>
                        </a:lnSpc>
                        <a:spcAft>
                          <a:spcPts val="0"/>
                        </a:spcAft>
                      </a:pPr>
                      <a:r>
                        <a:rPr lang="en-GB" sz="1200" b="1" dirty="0">
                          <a:solidFill>
                            <a:schemeClr val="bg1"/>
                          </a:solidFill>
                          <a:effectLst/>
                        </a:rPr>
                        <a:t>Spring 1 </a:t>
                      </a:r>
                      <a:endParaRPr lang="en-GB" sz="1400" b="1" dirty="0">
                        <a:solidFill>
                          <a:schemeClr val="bg1"/>
                        </a:solidFill>
                        <a:effectLst/>
                        <a:latin typeface="Tahoma" panose="020B0604030504040204" pitchFamily="34" charset="0"/>
                        <a:ea typeface="Tahoma" panose="020B0604030504040204" pitchFamily="34" charset="0"/>
                        <a:cs typeface="Times New Roman" panose="02020603050405020304" pitchFamily="18" charset="0"/>
                      </a:endParaRPr>
                    </a:p>
                  </a:txBody>
                  <a:tcPr marL="0" marR="2540" marB="0">
                    <a:solidFill>
                      <a:schemeClr val="accent1"/>
                    </a:solidFill>
                  </a:tcPr>
                </a:tc>
                <a:tc>
                  <a:txBody>
                    <a:bodyPr/>
                    <a:lstStyle/>
                    <a:p>
                      <a:pPr marL="366395" marR="1270" indent="-232410" algn="ctr">
                        <a:lnSpc>
                          <a:spcPct val="107000"/>
                        </a:lnSpc>
                        <a:spcAft>
                          <a:spcPts val="0"/>
                        </a:spcAft>
                      </a:pPr>
                      <a:r>
                        <a:rPr lang="en-GB" sz="1200" b="1" dirty="0">
                          <a:solidFill>
                            <a:schemeClr val="bg1"/>
                          </a:solidFill>
                          <a:effectLst/>
                        </a:rPr>
                        <a:t>Spring 2 </a:t>
                      </a:r>
                      <a:endParaRPr lang="en-GB" sz="1400" b="1" dirty="0">
                        <a:solidFill>
                          <a:schemeClr val="bg1"/>
                        </a:solidFill>
                        <a:effectLst/>
                        <a:latin typeface="Tahoma" panose="020B0604030504040204" pitchFamily="34" charset="0"/>
                        <a:ea typeface="Tahoma" panose="020B0604030504040204" pitchFamily="34" charset="0"/>
                        <a:cs typeface="Times New Roman" panose="02020603050405020304" pitchFamily="18" charset="0"/>
                      </a:endParaRPr>
                    </a:p>
                  </a:txBody>
                  <a:tcPr marL="0" marR="2540" marB="0">
                    <a:solidFill>
                      <a:schemeClr val="accent1"/>
                    </a:solidFill>
                  </a:tcPr>
                </a:tc>
                <a:tc>
                  <a:txBody>
                    <a:bodyPr/>
                    <a:lstStyle/>
                    <a:p>
                      <a:pPr marL="1905" indent="-232410" algn="ctr">
                        <a:lnSpc>
                          <a:spcPct val="107000"/>
                        </a:lnSpc>
                        <a:spcAft>
                          <a:spcPts val="0"/>
                        </a:spcAft>
                      </a:pPr>
                      <a:r>
                        <a:rPr lang="en-GB" sz="1200" b="1" dirty="0">
                          <a:solidFill>
                            <a:schemeClr val="bg1"/>
                          </a:solidFill>
                          <a:effectLst/>
                        </a:rPr>
                        <a:t>Summer 1  </a:t>
                      </a:r>
                      <a:endParaRPr lang="en-GB" sz="1400" b="1" dirty="0">
                        <a:solidFill>
                          <a:schemeClr val="bg1"/>
                        </a:solidFill>
                        <a:effectLst/>
                        <a:latin typeface="Tahoma" panose="020B0604030504040204" pitchFamily="34" charset="0"/>
                        <a:ea typeface="Tahoma" panose="020B0604030504040204" pitchFamily="34" charset="0"/>
                        <a:cs typeface="Times New Roman" panose="02020603050405020304" pitchFamily="18" charset="0"/>
                      </a:endParaRPr>
                    </a:p>
                  </a:txBody>
                  <a:tcPr marL="0" marR="2540" marB="0">
                    <a:solidFill>
                      <a:schemeClr val="accent1"/>
                    </a:solidFill>
                  </a:tcPr>
                </a:tc>
                <a:tc>
                  <a:txBody>
                    <a:bodyPr/>
                    <a:lstStyle/>
                    <a:p>
                      <a:pPr marL="635" indent="-232410" algn="ctr">
                        <a:lnSpc>
                          <a:spcPct val="107000"/>
                        </a:lnSpc>
                        <a:spcAft>
                          <a:spcPts val="0"/>
                        </a:spcAft>
                      </a:pPr>
                      <a:r>
                        <a:rPr lang="en-GB" sz="1200" b="1" dirty="0">
                          <a:solidFill>
                            <a:schemeClr val="bg1"/>
                          </a:solidFill>
                          <a:effectLst/>
                        </a:rPr>
                        <a:t>Summer 2 </a:t>
                      </a:r>
                      <a:endParaRPr lang="en-GB" sz="1400" b="1" dirty="0">
                        <a:solidFill>
                          <a:schemeClr val="bg1"/>
                        </a:solidFill>
                        <a:effectLst/>
                        <a:latin typeface="Tahoma" panose="020B0604030504040204" pitchFamily="34" charset="0"/>
                        <a:ea typeface="Tahoma" panose="020B0604030504040204" pitchFamily="34" charset="0"/>
                        <a:cs typeface="Times New Roman" panose="02020603050405020304" pitchFamily="18" charset="0"/>
                      </a:endParaRPr>
                    </a:p>
                  </a:txBody>
                  <a:tcPr marL="0" marR="2540" marB="0">
                    <a:solidFill>
                      <a:schemeClr val="accent1"/>
                    </a:solidFill>
                  </a:tcPr>
                </a:tc>
                <a:tc>
                  <a:txBody>
                    <a:bodyPr/>
                    <a:lstStyle/>
                    <a:p>
                      <a:pPr marL="46355" indent="-232410" algn="ctr">
                        <a:lnSpc>
                          <a:spcPct val="107000"/>
                        </a:lnSpc>
                        <a:spcAft>
                          <a:spcPts val="0"/>
                        </a:spcAft>
                      </a:pPr>
                      <a:r>
                        <a:rPr lang="en-GB" sz="1200" b="1" dirty="0">
                          <a:solidFill>
                            <a:schemeClr val="bg1"/>
                          </a:solidFill>
                          <a:effectLst/>
                        </a:rPr>
                        <a:t> </a:t>
                      </a:r>
                      <a:endParaRPr lang="en-GB" sz="1400" b="1" dirty="0">
                        <a:solidFill>
                          <a:schemeClr val="bg1"/>
                        </a:solidFill>
                        <a:effectLst/>
                        <a:latin typeface="Tahoma" panose="020B0604030504040204" pitchFamily="34" charset="0"/>
                        <a:ea typeface="Tahoma" panose="020B0604030504040204" pitchFamily="34" charset="0"/>
                        <a:cs typeface="Times New Roman" panose="02020603050405020304" pitchFamily="18" charset="0"/>
                      </a:endParaRPr>
                    </a:p>
                  </a:txBody>
                  <a:tcPr marL="0" marR="2540" marB="0" anchor="ctr">
                    <a:solidFill>
                      <a:schemeClr val="accent1"/>
                    </a:solidFill>
                  </a:tcPr>
                </a:tc>
                <a:extLst>
                  <a:ext uri="{0D108BD9-81ED-4DB2-BD59-A6C34878D82A}">
                    <a16:rowId xmlns:a16="http://schemas.microsoft.com/office/drawing/2014/main" val="3463246659"/>
                  </a:ext>
                </a:extLst>
              </a:tr>
              <a:tr h="1391285">
                <a:tc>
                  <a:txBody>
                    <a:bodyPr/>
                    <a:lstStyle/>
                    <a:p>
                      <a:pPr marL="153670" indent="-232410" algn="ctr">
                        <a:lnSpc>
                          <a:spcPct val="107000"/>
                        </a:lnSpc>
                        <a:spcAft>
                          <a:spcPts val="40"/>
                        </a:spcAft>
                      </a:pPr>
                      <a:r>
                        <a:rPr lang="en-GB" sz="1200" b="0" dirty="0">
                          <a:solidFill>
                            <a:schemeClr val="tx1"/>
                          </a:solidFill>
                          <a:effectLst/>
                          <a:latin typeface="Arial" panose="020B0604020202020204" pitchFamily="34" charset="0"/>
                          <a:cs typeface="Arial" panose="020B0604020202020204" pitchFamily="34" charset="0"/>
                        </a:rPr>
                        <a:t>Christianity </a:t>
                      </a:r>
                    </a:p>
                    <a:p>
                      <a:pPr marL="366395" indent="-232410" algn="ctr">
                        <a:lnSpc>
                          <a:spcPct val="95000"/>
                        </a:lnSpc>
                        <a:spcAft>
                          <a:spcPts val="0"/>
                        </a:spcAft>
                      </a:pPr>
                      <a:r>
                        <a:rPr lang="en-GB" sz="1200" b="0" dirty="0">
                          <a:solidFill>
                            <a:schemeClr val="tx1"/>
                          </a:solidFill>
                          <a:effectLst/>
                          <a:latin typeface="Arial" panose="020B0604020202020204" pitchFamily="34" charset="0"/>
                          <a:cs typeface="Arial" panose="020B0604020202020204" pitchFamily="34" charset="0"/>
                        </a:rPr>
                        <a:t>How do Christians show their belief </a:t>
                      </a:r>
                    </a:p>
                    <a:p>
                      <a:pPr marL="366395" indent="-232410" algn="ctr">
                        <a:lnSpc>
                          <a:spcPct val="107000"/>
                        </a:lnSpc>
                        <a:spcAft>
                          <a:spcPts val="0"/>
                        </a:spcAft>
                      </a:pPr>
                      <a:r>
                        <a:rPr lang="en-GB" sz="1200" b="0" dirty="0">
                          <a:solidFill>
                            <a:schemeClr val="tx1"/>
                          </a:solidFill>
                          <a:effectLst/>
                          <a:latin typeface="Arial" panose="020B0604020202020204" pitchFamily="34" charset="0"/>
                          <a:cs typeface="Arial" panose="020B0604020202020204" pitchFamily="34" charset="0"/>
                        </a:rPr>
                        <a:t>that Jesus is God </a:t>
                      </a:r>
                      <a:r>
                        <a:rPr lang="en-GB" sz="1200" b="0" u="sng" dirty="0">
                          <a:solidFill>
                            <a:schemeClr val="tx1"/>
                          </a:solidFill>
                          <a:effectLst/>
                          <a:uFill>
                            <a:solidFill>
                              <a:srgbClr val="000000"/>
                            </a:solidFill>
                          </a:uFill>
                          <a:latin typeface="Arial" panose="020B0604020202020204" pitchFamily="34" charset="0"/>
                          <a:cs typeface="Arial" panose="020B0604020202020204" pitchFamily="34" charset="0"/>
                        </a:rPr>
                        <a:t>incarnate</a:t>
                      </a:r>
                      <a:r>
                        <a:rPr lang="en-GB" sz="1200" b="0" dirty="0">
                          <a:solidFill>
                            <a:schemeClr val="tx1"/>
                          </a:solidFill>
                          <a:effectLst/>
                          <a:latin typeface="Arial" panose="020B0604020202020204" pitchFamily="34" charset="0"/>
                          <a:cs typeface="Arial" panose="020B0604020202020204" pitchFamily="34" charset="0"/>
                        </a:rPr>
                        <a:t>? </a:t>
                      </a:r>
                      <a:endParaRPr lang="en-GB" sz="1200" b="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L="0" marR="2540" marB="0">
                    <a:solidFill>
                      <a:srgbClr val="FDEDE9"/>
                    </a:solidFill>
                  </a:tcPr>
                </a:tc>
                <a:tc>
                  <a:txBody>
                    <a:bodyPr/>
                    <a:lstStyle/>
                    <a:p>
                      <a:pPr marL="3175" indent="-232410" algn="ctr">
                        <a:lnSpc>
                          <a:spcPct val="107000"/>
                        </a:lnSpc>
                        <a:spcAft>
                          <a:spcPts val="40"/>
                        </a:spcAft>
                      </a:pPr>
                      <a:r>
                        <a:rPr lang="en-GB" sz="1200" b="0" dirty="0">
                          <a:solidFill>
                            <a:schemeClr val="tx1"/>
                          </a:solidFill>
                          <a:effectLst/>
                          <a:latin typeface="Arial" panose="020B0604020202020204" pitchFamily="34" charset="0"/>
                          <a:cs typeface="Arial" panose="020B0604020202020204" pitchFamily="34" charset="0"/>
                        </a:rPr>
                        <a:t>Islam </a:t>
                      </a:r>
                    </a:p>
                    <a:p>
                      <a:pPr marL="85725" indent="-12065" algn="ctr">
                        <a:lnSpc>
                          <a:spcPct val="94000"/>
                        </a:lnSpc>
                        <a:spcAft>
                          <a:spcPts val="5"/>
                        </a:spcAft>
                      </a:pPr>
                      <a:r>
                        <a:rPr lang="en-GB" sz="1200" b="0" dirty="0">
                          <a:solidFill>
                            <a:schemeClr val="tx1"/>
                          </a:solidFill>
                          <a:effectLst/>
                          <a:latin typeface="Arial" panose="020B0604020202020204" pitchFamily="34" charset="0"/>
                          <a:cs typeface="Arial" panose="020B0604020202020204" pitchFamily="34" charset="0"/>
                        </a:rPr>
                        <a:t>How does </a:t>
                      </a:r>
                      <a:r>
                        <a:rPr lang="en-GB" sz="1200" b="0" u="sng" dirty="0">
                          <a:solidFill>
                            <a:schemeClr val="tx1"/>
                          </a:solidFill>
                          <a:effectLst/>
                          <a:uFill>
                            <a:solidFill>
                              <a:srgbClr val="000000"/>
                            </a:solidFill>
                          </a:uFill>
                          <a:latin typeface="Arial" panose="020B0604020202020204" pitchFamily="34" charset="0"/>
                          <a:cs typeface="Arial" panose="020B0604020202020204" pitchFamily="34" charset="0"/>
                        </a:rPr>
                        <a:t>tawhid</a:t>
                      </a:r>
                      <a:r>
                        <a:rPr lang="en-GB" sz="1200" b="0" dirty="0">
                          <a:solidFill>
                            <a:schemeClr val="tx1"/>
                          </a:solidFill>
                          <a:effectLst/>
                          <a:latin typeface="Arial" panose="020B0604020202020204" pitchFamily="34" charset="0"/>
                          <a:cs typeface="Arial" panose="020B0604020202020204" pitchFamily="34" charset="0"/>
                        </a:rPr>
                        <a:t> create a sense of belonging to the </a:t>
                      </a:r>
                    </a:p>
                    <a:p>
                      <a:pPr marL="366395" indent="-232410" algn="ctr">
                        <a:lnSpc>
                          <a:spcPct val="107000"/>
                        </a:lnSpc>
                        <a:spcAft>
                          <a:spcPts val="0"/>
                        </a:spcAft>
                      </a:pPr>
                      <a:r>
                        <a:rPr lang="en-GB" sz="1200" b="0" dirty="0">
                          <a:solidFill>
                            <a:schemeClr val="tx1"/>
                          </a:solidFill>
                          <a:effectLst/>
                          <a:latin typeface="Arial" panose="020B0604020202020204" pitchFamily="34" charset="0"/>
                          <a:cs typeface="Arial" panose="020B0604020202020204" pitchFamily="34" charset="0"/>
                        </a:rPr>
                        <a:t>Muslim community? </a:t>
                      </a:r>
                      <a:endParaRPr lang="en-GB" sz="1200" b="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L="0" marR="2540" marB="0">
                    <a:solidFill>
                      <a:srgbClr val="FDEDE9"/>
                    </a:solidFill>
                  </a:tcPr>
                </a:tc>
                <a:tc>
                  <a:txBody>
                    <a:bodyPr/>
                    <a:lstStyle/>
                    <a:p>
                      <a:pPr marL="2540" indent="-232410" algn="ctr">
                        <a:lnSpc>
                          <a:spcPct val="107000"/>
                        </a:lnSpc>
                        <a:spcAft>
                          <a:spcPts val="40"/>
                        </a:spcAft>
                      </a:pPr>
                      <a:r>
                        <a:rPr lang="en-GB" sz="1200" b="0" dirty="0">
                          <a:solidFill>
                            <a:schemeClr val="tx1"/>
                          </a:solidFill>
                          <a:effectLst/>
                          <a:latin typeface="Arial" panose="020B0604020202020204" pitchFamily="34" charset="0"/>
                          <a:cs typeface="Arial" panose="020B0604020202020204" pitchFamily="34" charset="0"/>
                        </a:rPr>
                        <a:t>Hinduism </a:t>
                      </a:r>
                    </a:p>
                    <a:p>
                      <a:pPr marL="33655" indent="-232410" algn="ctr">
                        <a:lnSpc>
                          <a:spcPct val="94000"/>
                        </a:lnSpc>
                        <a:spcAft>
                          <a:spcPts val="5"/>
                        </a:spcAft>
                      </a:pPr>
                      <a:r>
                        <a:rPr lang="en-GB" sz="1200" b="0" dirty="0">
                          <a:solidFill>
                            <a:schemeClr val="tx1"/>
                          </a:solidFill>
                          <a:effectLst/>
                          <a:latin typeface="Arial" panose="020B0604020202020204" pitchFamily="34" charset="0"/>
                          <a:cs typeface="Arial" panose="020B0604020202020204" pitchFamily="34" charset="0"/>
                        </a:rPr>
                        <a:t>How do questions about </a:t>
                      </a:r>
                      <a:r>
                        <a:rPr lang="en-GB" sz="1200" b="0" u="sng" dirty="0">
                          <a:solidFill>
                            <a:schemeClr val="tx1"/>
                          </a:solidFill>
                          <a:effectLst/>
                          <a:uFill>
                            <a:solidFill>
                              <a:srgbClr val="000000"/>
                            </a:solidFill>
                          </a:uFill>
                          <a:latin typeface="Arial" panose="020B0604020202020204" pitchFamily="34" charset="0"/>
                          <a:cs typeface="Arial" panose="020B0604020202020204" pitchFamily="34" charset="0"/>
                        </a:rPr>
                        <a:t>Brahman</a:t>
                      </a:r>
                      <a:r>
                        <a:rPr lang="en-GB" sz="1200" b="0" dirty="0">
                          <a:solidFill>
                            <a:schemeClr val="tx1"/>
                          </a:solidFill>
                          <a:effectLst/>
                          <a:latin typeface="Arial" panose="020B0604020202020204" pitchFamily="34" charset="0"/>
                          <a:cs typeface="Arial" panose="020B0604020202020204" pitchFamily="34" charset="0"/>
                        </a:rPr>
                        <a:t> and </a:t>
                      </a:r>
                      <a:r>
                        <a:rPr lang="en-GB" sz="1200" b="0" u="sng" dirty="0">
                          <a:solidFill>
                            <a:schemeClr val="tx1"/>
                          </a:solidFill>
                          <a:effectLst/>
                          <a:uFill>
                            <a:solidFill>
                              <a:srgbClr val="000000"/>
                            </a:solidFill>
                          </a:uFill>
                          <a:latin typeface="Arial" panose="020B0604020202020204" pitchFamily="34" charset="0"/>
                          <a:cs typeface="Arial" panose="020B0604020202020204" pitchFamily="34" charset="0"/>
                        </a:rPr>
                        <a:t>atman</a:t>
                      </a:r>
                      <a:r>
                        <a:rPr lang="en-GB" sz="1200" b="0" dirty="0">
                          <a:solidFill>
                            <a:schemeClr val="tx1"/>
                          </a:solidFill>
                          <a:effectLst/>
                          <a:latin typeface="Arial" panose="020B0604020202020204" pitchFamily="34" charset="0"/>
                          <a:cs typeface="Arial" panose="020B0604020202020204" pitchFamily="34" charset="0"/>
                        </a:rPr>
                        <a:t> </a:t>
                      </a:r>
                    </a:p>
                    <a:p>
                      <a:pPr marL="39370" indent="-232410" algn="ctr">
                        <a:lnSpc>
                          <a:spcPct val="107000"/>
                        </a:lnSpc>
                        <a:spcAft>
                          <a:spcPts val="0"/>
                        </a:spcAft>
                      </a:pPr>
                      <a:r>
                        <a:rPr lang="en-GB" sz="1200" b="0" dirty="0">
                          <a:solidFill>
                            <a:schemeClr val="tx1"/>
                          </a:solidFill>
                          <a:effectLst/>
                          <a:latin typeface="Arial" panose="020B0604020202020204" pitchFamily="34" charset="0"/>
                          <a:cs typeface="Arial" panose="020B0604020202020204" pitchFamily="34" charset="0"/>
                        </a:rPr>
                        <a:t>influence the way a Hindu lives? </a:t>
                      </a:r>
                      <a:endParaRPr lang="en-GB" sz="1200" b="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L="0" marR="2540" marB="0">
                    <a:solidFill>
                      <a:srgbClr val="FDEDE9"/>
                    </a:solidFill>
                  </a:tcPr>
                </a:tc>
                <a:tc>
                  <a:txBody>
                    <a:bodyPr/>
                    <a:lstStyle/>
                    <a:p>
                      <a:pPr marL="3175" indent="-232410" algn="ctr">
                        <a:lnSpc>
                          <a:spcPct val="107000"/>
                        </a:lnSpc>
                        <a:spcAft>
                          <a:spcPts val="40"/>
                        </a:spcAft>
                      </a:pPr>
                      <a:r>
                        <a:rPr lang="en-GB" sz="1200" b="0" dirty="0">
                          <a:solidFill>
                            <a:schemeClr val="tx1"/>
                          </a:solidFill>
                          <a:effectLst/>
                          <a:latin typeface="Arial" panose="020B0604020202020204" pitchFamily="34" charset="0"/>
                          <a:cs typeface="Arial" panose="020B0604020202020204" pitchFamily="34" charset="0"/>
                        </a:rPr>
                        <a:t>Buddhism </a:t>
                      </a:r>
                    </a:p>
                    <a:p>
                      <a:pPr marL="118110" indent="-232410" algn="ctr">
                        <a:lnSpc>
                          <a:spcPct val="107000"/>
                        </a:lnSpc>
                        <a:spcAft>
                          <a:spcPts val="0"/>
                        </a:spcAft>
                      </a:pPr>
                      <a:r>
                        <a:rPr lang="en-GB" sz="1200" b="0" dirty="0">
                          <a:solidFill>
                            <a:schemeClr val="tx1"/>
                          </a:solidFill>
                          <a:effectLst/>
                          <a:latin typeface="Arial" panose="020B0604020202020204" pitchFamily="34" charset="0"/>
                          <a:cs typeface="Arial" panose="020B0604020202020204" pitchFamily="34" charset="0"/>
                        </a:rPr>
                        <a:t>How does the Triple </a:t>
                      </a:r>
                    </a:p>
                    <a:p>
                      <a:pPr marL="26035" indent="-232410" algn="ctr">
                        <a:lnSpc>
                          <a:spcPct val="107000"/>
                        </a:lnSpc>
                        <a:spcAft>
                          <a:spcPts val="0"/>
                        </a:spcAft>
                      </a:pPr>
                      <a:r>
                        <a:rPr lang="en-GB" sz="1200" b="0" u="sng" dirty="0">
                          <a:solidFill>
                            <a:schemeClr val="tx1"/>
                          </a:solidFill>
                          <a:effectLst/>
                          <a:uFill>
                            <a:solidFill>
                              <a:srgbClr val="000000"/>
                            </a:solidFill>
                          </a:uFill>
                          <a:latin typeface="Arial" panose="020B0604020202020204" pitchFamily="34" charset="0"/>
                          <a:cs typeface="Arial" panose="020B0604020202020204" pitchFamily="34" charset="0"/>
                        </a:rPr>
                        <a:t>Refuge</a:t>
                      </a:r>
                      <a:r>
                        <a:rPr lang="en-GB" sz="1200" b="0" dirty="0">
                          <a:solidFill>
                            <a:schemeClr val="tx1"/>
                          </a:solidFill>
                          <a:effectLst/>
                          <a:latin typeface="Arial" panose="020B0604020202020204" pitchFamily="34" charset="0"/>
                          <a:cs typeface="Arial" panose="020B0604020202020204" pitchFamily="34" charset="0"/>
                        </a:rPr>
                        <a:t> help </a:t>
                      </a:r>
                    </a:p>
                    <a:p>
                      <a:pPr marL="366395" indent="-232410" algn="ctr">
                        <a:lnSpc>
                          <a:spcPct val="107000"/>
                        </a:lnSpc>
                        <a:spcAft>
                          <a:spcPts val="0"/>
                        </a:spcAft>
                      </a:pPr>
                      <a:r>
                        <a:rPr lang="en-GB" sz="1200" b="0" dirty="0">
                          <a:solidFill>
                            <a:schemeClr val="tx1"/>
                          </a:solidFill>
                          <a:effectLst/>
                          <a:latin typeface="Arial" panose="020B0604020202020204" pitchFamily="34" charset="0"/>
                          <a:cs typeface="Arial" panose="020B0604020202020204" pitchFamily="34" charset="0"/>
                        </a:rPr>
                        <a:t>Buddhists in their journey through life? </a:t>
                      </a:r>
                      <a:endParaRPr lang="en-GB" sz="1200" b="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L="0" marR="2540" marB="0">
                    <a:solidFill>
                      <a:srgbClr val="FDEDE9"/>
                    </a:solidFill>
                  </a:tcPr>
                </a:tc>
                <a:tc>
                  <a:txBody>
                    <a:bodyPr/>
                    <a:lstStyle/>
                    <a:p>
                      <a:pPr marL="3810" indent="-232410" algn="ctr">
                        <a:lnSpc>
                          <a:spcPct val="107000"/>
                        </a:lnSpc>
                        <a:spcAft>
                          <a:spcPts val="40"/>
                        </a:spcAft>
                      </a:pPr>
                      <a:r>
                        <a:rPr lang="en-GB" sz="1200" b="0" dirty="0">
                          <a:solidFill>
                            <a:schemeClr val="tx1"/>
                          </a:solidFill>
                          <a:effectLst/>
                          <a:latin typeface="Arial" panose="020B0604020202020204" pitchFamily="34" charset="0"/>
                          <a:cs typeface="Arial" panose="020B0604020202020204" pitchFamily="34" charset="0"/>
                        </a:rPr>
                        <a:t>Christianity </a:t>
                      </a:r>
                    </a:p>
                    <a:p>
                      <a:pPr marL="21590" indent="-232410" algn="ctr">
                        <a:lnSpc>
                          <a:spcPct val="94000"/>
                        </a:lnSpc>
                        <a:spcAft>
                          <a:spcPts val="5"/>
                        </a:spcAft>
                      </a:pPr>
                      <a:r>
                        <a:rPr lang="en-GB" sz="1200" b="0" dirty="0">
                          <a:solidFill>
                            <a:schemeClr val="tx1"/>
                          </a:solidFill>
                          <a:effectLst/>
                          <a:latin typeface="Arial" panose="020B0604020202020204" pitchFamily="34" charset="0"/>
                          <a:cs typeface="Arial" panose="020B0604020202020204" pitchFamily="34" charset="0"/>
                        </a:rPr>
                        <a:t>Should believing in the </a:t>
                      </a:r>
                      <a:r>
                        <a:rPr lang="en-GB" sz="1200" b="0" u="sng" dirty="0">
                          <a:solidFill>
                            <a:schemeClr val="tx1"/>
                          </a:solidFill>
                          <a:effectLst/>
                          <a:uFill>
                            <a:solidFill>
                              <a:srgbClr val="000000"/>
                            </a:solidFill>
                          </a:uFill>
                          <a:latin typeface="Arial" panose="020B0604020202020204" pitchFamily="34" charset="0"/>
                          <a:cs typeface="Arial" panose="020B0604020202020204" pitchFamily="34" charset="0"/>
                        </a:rPr>
                        <a:t>resurrection</a:t>
                      </a:r>
                      <a:r>
                        <a:rPr lang="en-GB" sz="1200" b="0" dirty="0">
                          <a:solidFill>
                            <a:schemeClr val="tx1"/>
                          </a:solidFill>
                          <a:effectLst/>
                          <a:latin typeface="Arial" panose="020B0604020202020204" pitchFamily="34" charset="0"/>
                          <a:cs typeface="Arial" panose="020B0604020202020204" pitchFamily="34" charset="0"/>
                        </a:rPr>
                        <a:t> change how </a:t>
                      </a:r>
                    </a:p>
                    <a:p>
                      <a:pPr marL="8255" indent="-232410" algn="ctr">
                        <a:lnSpc>
                          <a:spcPct val="107000"/>
                        </a:lnSpc>
                        <a:spcAft>
                          <a:spcPts val="0"/>
                        </a:spcAft>
                      </a:pPr>
                      <a:r>
                        <a:rPr lang="en-GB" sz="1200" b="0" dirty="0">
                          <a:solidFill>
                            <a:schemeClr val="tx1"/>
                          </a:solidFill>
                          <a:effectLst/>
                          <a:latin typeface="Arial" panose="020B0604020202020204" pitchFamily="34" charset="0"/>
                          <a:cs typeface="Arial" panose="020B0604020202020204" pitchFamily="34" charset="0"/>
                        </a:rPr>
                        <a:t>Christians view life and death? </a:t>
                      </a:r>
                      <a:endParaRPr lang="en-GB" sz="1200" b="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L="0" marR="2540" marB="0">
                    <a:solidFill>
                      <a:srgbClr val="FDEDE9"/>
                    </a:solidFill>
                  </a:tcPr>
                </a:tc>
                <a:tc>
                  <a:txBody>
                    <a:bodyPr/>
                    <a:lstStyle/>
                    <a:p>
                      <a:pPr marL="3810" indent="-232410" algn="ctr">
                        <a:lnSpc>
                          <a:spcPct val="107000"/>
                        </a:lnSpc>
                        <a:spcAft>
                          <a:spcPts val="40"/>
                        </a:spcAft>
                      </a:pPr>
                      <a:r>
                        <a:rPr lang="en-GB" sz="1200" b="0" dirty="0">
                          <a:solidFill>
                            <a:schemeClr val="tx1"/>
                          </a:solidFill>
                          <a:effectLst/>
                          <a:latin typeface="Arial" panose="020B0604020202020204" pitchFamily="34" charset="0"/>
                          <a:cs typeface="Arial" panose="020B0604020202020204" pitchFamily="34" charset="0"/>
                        </a:rPr>
                        <a:t>Humanism </a:t>
                      </a:r>
                    </a:p>
                    <a:p>
                      <a:pPr marL="27940" indent="-232410" algn="ctr">
                        <a:lnSpc>
                          <a:spcPct val="107000"/>
                        </a:lnSpc>
                        <a:spcAft>
                          <a:spcPts val="0"/>
                        </a:spcAft>
                      </a:pPr>
                      <a:r>
                        <a:rPr lang="en-GB" sz="1200" b="0" dirty="0">
                          <a:solidFill>
                            <a:schemeClr val="tx1"/>
                          </a:solidFill>
                          <a:effectLst/>
                          <a:latin typeface="Arial" panose="020B0604020202020204" pitchFamily="34" charset="0"/>
                          <a:cs typeface="Arial" panose="020B0604020202020204" pitchFamily="34" charset="0"/>
                        </a:rPr>
                        <a:t>Why do Humanists say </a:t>
                      </a:r>
                      <a:r>
                        <a:rPr lang="en-GB" sz="1200" b="0" u="sng" dirty="0">
                          <a:solidFill>
                            <a:schemeClr val="tx1"/>
                          </a:solidFill>
                          <a:effectLst/>
                          <a:uFill>
                            <a:solidFill>
                              <a:srgbClr val="000000"/>
                            </a:solidFill>
                          </a:uFill>
                          <a:latin typeface="Arial" panose="020B0604020202020204" pitchFamily="34" charset="0"/>
                          <a:cs typeface="Arial" panose="020B0604020202020204" pitchFamily="34" charset="0"/>
                        </a:rPr>
                        <a:t>happiness</a:t>
                      </a:r>
                      <a:r>
                        <a:rPr lang="en-GB" sz="1200" b="0" dirty="0">
                          <a:solidFill>
                            <a:schemeClr val="tx1"/>
                          </a:solidFill>
                          <a:effectLst/>
                          <a:latin typeface="Arial" panose="020B0604020202020204" pitchFamily="34" charset="0"/>
                          <a:cs typeface="Arial" panose="020B0604020202020204" pitchFamily="34" charset="0"/>
                        </a:rPr>
                        <a:t> is the goal of life? </a:t>
                      </a:r>
                      <a:endParaRPr lang="en-GB" sz="1200" b="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L="0" marR="2540" marB="0">
                    <a:solidFill>
                      <a:srgbClr val="FDEDE9"/>
                    </a:solidFill>
                  </a:tcPr>
                </a:tc>
                <a:tc>
                  <a:txBody>
                    <a:bodyPr/>
                    <a:lstStyle/>
                    <a:p>
                      <a:pPr marL="116840" indent="-232410" algn="ctr">
                        <a:lnSpc>
                          <a:spcPct val="107000"/>
                        </a:lnSpc>
                        <a:spcAft>
                          <a:spcPts val="0"/>
                        </a:spcAft>
                      </a:pPr>
                      <a:r>
                        <a:rPr lang="en-GB" sz="1200" b="0" dirty="0">
                          <a:solidFill>
                            <a:schemeClr val="tx1"/>
                          </a:solidFill>
                          <a:effectLst/>
                          <a:latin typeface="Arial" panose="020B0604020202020204" pitchFamily="34" charset="0"/>
                          <a:cs typeface="Arial" panose="020B0604020202020204" pitchFamily="34" charset="0"/>
                        </a:rPr>
                        <a:t>Year </a:t>
                      </a:r>
                    </a:p>
                    <a:p>
                      <a:pPr marL="170815" marR="64770" indent="-232410" algn="ctr">
                        <a:lnSpc>
                          <a:spcPct val="133000"/>
                        </a:lnSpc>
                        <a:spcAft>
                          <a:spcPts val="15"/>
                        </a:spcAft>
                      </a:pPr>
                      <a:r>
                        <a:rPr lang="en-GB" sz="1200" b="0" dirty="0">
                          <a:solidFill>
                            <a:schemeClr val="tx1"/>
                          </a:solidFill>
                          <a:effectLst/>
                          <a:latin typeface="Arial" panose="020B0604020202020204" pitchFamily="34" charset="0"/>
                          <a:cs typeface="Arial" panose="020B0604020202020204" pitchFamily="34" charset="0"/>
                        </a:rPr>
                        <a:t>6  or  </a:t>
                      </a:r>
                    </a:p>
                    <a:p>
                      <a:pPr marL="55245" marR="635" indent="-232410" algn="ctr">
                        <a:lnSpc>
                          <a:spcPct val="107000"/>
                        </a:lnSpc>
                        <a:spcAft>
                          <a:spcPts val="0"/>
                        </a:spcAft>
                      </a:pPr>
                      <a:r>
                        <a:rPr lang="en-GB" sz="1200" b="0" dirty="0">
                          <a:solidFill>
                            <a:schemeClr val="tx1"/>
                          </a:solidFill>
                          <a:effectLst/>
                          <a:latin typeface="Arial" panose="020B0604020202020204" pitchFamily="34" charset="0"/>
                          <a:cs typeface="Arial" panose="020B0604020202020204" pitchFamily="34" charset="0"/>
                        </a:rPr>
                        <a:t>Year B </a:t>
                      </a:r>
                      <a:endParaRPr lang="en-GB" sz="1200" b="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L="0" marR="2540" marB="0" anchor="ctr">
                    <a:solidFill>
                      <a:srgbClr val="FDEDE9"/>
                    </a:solidFill>
                  </a:tcPr>
                </a:tc>
                <a:extLst>
                  <a:ext uri="{0D108BD9-81ED-4DB2-BD59-A6C34878D82A}">
                    <a16:rowId xmlns:a16="http://schemas.microsoft.com/office/drawing/2014/main" val="3525165981"/>
                  </a:ext>
                </a:extLst>
              </a:tr>
            </a:tbl>
          </a:graphicData>
        </a:graphic>
      </p:graphicFrame>
    </p:spTree>
    <p:extLst>
      <p:ext uri="{BB962C8B-B14F-4D97-AF65-F5344CB8AC3E}">
        <p14:creationId xmlns:p14="http://schemas.microsoft.com/office/powerpoint/2010/main" val="2802527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2CEAD-6A24-4BA4-86B2-AA7E941BA257}"/>
              </a:ext>
            </a:extLst>
          </p:cNvPr>
          <p:cNvSpPr>
            <a:spLocks noGrp="1"/>
          </p:cNvSpPr>
          <p:nvPr>
            <p:ph type="title"/>
          </p:nvPr>
        </p:nvSpPr>
        <p:spPr>
          <a:xfrm>
            <a:off x="2443456" y="158117"/>
            <a:ext cx="8911687" cy="6611959"/>
          </a:xfrm>
        </p:spPr>
        <p:txBody>
          <a:bodyPr>
            <a:normAutofit/>
          </a:bodyPr>
          <a:lstStyle/>
          <a:p>
            <a:r>
              <a:rPr lang="en-GB" sz="1600" dirty="0">
                <a:latin typeface="Arial" panose="020B0604020202020204" pitchFamily="34" charset="0"/>
                <a:cs typeface="Arial" panose="020B0604020202020204" pitchFamily="34" charset="0"/>
              </a:rPr>
              <a:t>Assemblies, visits and visitors enhance our RE curriculum. We have close links to Hertford Baptist Church where we celebrate our Christingle each year. To encounter with people is vital for our pupils to engage with issues of faith, belief and worldviews, and to be able to explore more richly and deeply the ways of life of those different from themselves, both what makes them different and what we hold in common. Visits and visitors are therefore an important element in the provision of RE. </a:t>
            </a:r>
            <a:br>
              <a:rPr lang="en-GB" sz="1600" dirty="0">
                <a:latin typeface="Arial" panose="020B0604020202020204" pitchFamily="34" charset="0"/>
                <a:cs typeface="Arial" panose="020B0604020202020204" pitchFamily="34" charset="0"/>
              </a:rPr>
            </a:b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The Faith communities directory, within the Herts Grid for Learning, offers a directory and guidance for our school to make connections with, appropriate for each unit undertaken. We also make links to our school community, allowing families to celebrate their faiths and beliefs with us. </a:t>
            </a:r>
            <a:br>
              <a:rPr lang="en-GB" sz="1600" dirty="0">
                <a:latin typeface="Arial" panose="020B0604020202020204" pitchFamily="34" charset="0"/>
                <a:cs typeface="Arial" panose="020B0604020202020204" pitchFamily="34" charset="0"/>
              </a:rPr>
            </a:b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Religious education, collective worship and SACRE also offer the following support and resources to enhance the delivery of our RE curriculum.</a:t>
            </a:r>
            <a:br>
              <a:rPr lang="en-GB" sz="1600" dirty="0">
                <a:latin typeface="Arial" panose="020B0604020202020204" pitchFamily="34" charset="0"/>
                <a:cs typeface="Arial" panose="020B0604020202020204" pitchFamily="34" charset="0"/>
              </a:rPr>
            </a:br>
            <a:r>
              <a:rPr lang="en-GB" sz="1600" dirty="0">
                <a:solidFill>
                  <a:schemeClr val="tx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Hertfordshire Standing Advisory Council on Religious Education (SACRE)</a:t>
            </a:r>
            <a:br>
              <a:rPr lang="en-GB" sz="1600" dirty="0">
                <a:solidFill>
                  <a:schemeClr val="tx1"/>
                </a:solidFill>
                <a:latin typeface="Arial" panose="020B0604020202020204" pitchFamily="34" charset="0"/>
                <a:cs typeface="Arial" panose="020B0604020202020204" pitchFamily="34" charset="0"/>
              </a:rPr>
            </a:br>
            <a:r>
              <a:rPr lang="en-GB" sz="1600"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Hertfordshire Agreed Syllabus for Religious Education</a:t>
            </a:r>
            <a:br>
              <a:rPr lang="en-GB" sz="1600" dirty="0">
                <a:solidFill>
                  <a:schemeClr val="tx1"/>
                </a:solidFill>
                <a:latin typeface="Arial" panose="020B0604020202020204" pitchFamily="34" charset="0"/>
                <a:cs typeface="Arial" panose="020B0604020202020204" pitchFamily="34" charset="0"/>
              </a:rPr>
            </a:br>
            <a:r>
              <a:rPr lang="en-GB" sz="1600" dirty="0">
                <a:solidFill>
                  <a:schemeClr val="tx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Hertfordshire Agreed Syllabus for Religious Education: support materials and resources</a:t>
            </a:r>
            <a:br>
              <a:rPr lang="en-GB" sz="1600" dirty="0">
                <a:solidFill>
                  <a:schemeClr val="tx1"/>
                </a:solidFill>
                <a:latin typeface="Arial" panose="020B0604020202020204" pitchFamily="34" charset="0"/>
                <a:cs typeface="Arial" panose="020B0604020202020204" pitchFamily="34" charset="0"/>
              </a:rPr>
            </a:br>
            <a:r>
              <a:rPr lang="en-GB" sz="1600" dirty="0">
                <a:solidFill>
                  <a:schemeClr val="tx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Collective worship</a:t>
            </a:r>
            <a:br>
              <a:rPr lang="en-GB" sz="1600" dirty="0">
                <a:solidFill>
                  <a:schemeClr val="tx1"/>
                </a:solidFill>
                <a:latin typeface="Arial" panose="020B0604020202020204" pitchFamily="34" charset="0"/>
                <a:cs typeface="Arial" panose="020B0604020202020204" pitchFamily="34" charset="0"/>
              </a:rPr>
            </a:br>
            <a:r>
              <a:rPr lang="en-GB" sz="1600" dirty="0">
                <a:solidFill>
                  <a:schemeClr val="tx1"/>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RE subject leaders</a:t>
            </a:r>
            <a:br>
              <a:rPr lang="en-GB" sz="1600" dirty="0">
                <a:solidFill>
                  <a:schemeClr val="tx1"/>
                </a:solidFill>
                <a:latin typeface="Arial" panose="020B0604020202020204" pitchFamily="34" charset="0"/>
                <a:cs typeface="Arial" panose="020B0604020202020204" pitchFamily="34" charset="0"/>
              </a:rPr>
            </a:br>
            <a:r>
              <a:rPr lang="en-GB" sz="1600" dirty="0">
                <a:solidFill>
                  <a:schemeClr val="tx1"/>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Visits and visitors</a:t>
            </a:r>
            <a:br>
              <a:rPr lang="en-GB" sz="1600" dirty="0">
                <a:solidFill>
                  <a:schemeClr val="tx1"/>
                </a:solidFill>
                <a:latin typeface="Arial" panose="020B0604020202020204" pitchFamily="34" charset="0"/>
                <a:cs typeface="Arial" panose="020B0604020202020204" pitchFamily="34" charset="0"/>
              </a:rPr>
            </a:br>
            <a:r>
              <a:rPr lang="en-GB" sz="1600" dirty="0">
                <a:solidFill>
                  <a:schemeClr val="tx1"/>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RE news</a:t>
            </a:r>
            <a:br>
              <a:rPr lang="en-GB" sz="1600" dirty="0">
                <a:solidFill>
                  <a:schemeClr val="tx1"/>
                </a:solidFill>
                <a:latin typeface="Arial" panose="020B0604020202020204" pitchFamily="34" charset="0"/>
                <a:cs typeface="Arial" panose="020B0604020202020204" pitchFamily="34" charset="0"/>
              </a:rPr>
            </a:br>
            <a:r>
              <a:rPr lang="en-GB" sz="1600" dirty="0">
                <a:solidFill>
                  <a:schemeClr val="tx1"/>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Newsletters and networking</a:t>
            </a:r>
            <a:br>
              <a:rPr lang="en-GB" sz="1600" dirty="0">
                <a:solidFill>
                  <a:schemeClr val="tx1"/>
                </a:solidFill>
                <a:latin typeface="Arial" panose="020B0604020202020204" pitchFamily="34" charset="0"/>
                <a:cs typeface="Arial" panose="020B0604020202020204" pitchFamily="34" charset="0"/>
              </a:rPr>
            </a:br>
            <a:r>
              <a:rPr lang="en-GB" sz="1600" dirty="0">
                <a:solidFill>
                  <a:schemeClr val="tx1"/>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Contacts</a:t>
            </a:r>
            <a:br>
              <a:rPr lang="en-GB" sz="1600" dirty="0">
                <a:solidFill>
                  <a:schemeClr val="tx1"/>
                </a:solidFill>
                <a:latin typeface="Arial" panose="020B0604020202020204" pitchFamily="34" charset="0"/>
                <a:cs typeface="Arial" panose="020B0604020202020204" pitchFamily="34" charset="0"/>
              </a:rPr>
            </a:br>
            <a:r>
              <a:rPr lang="en-GB" sz="1600" dirty="0">
                <a:solidFill>
                  <a:schemeClr val="tx1"/>
                </a:solidFill>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Training</a:t>
            </a:r>
            <a:br>
              <a:rPr lang="en-GB" sz="1600" dirty="0">
                <a:solidFill>
                  <a:schemeClr val="tx1"/>
                </a:solidFill>
                <a:latin typeface="Arial" panose="020B0604020202020204" pitchFamily="34" charset="0"/>
                <a:cs typeface="Arial" panose="020B0604020202020204" pitchFamily="34" charset="0"/>
              </a:rPr>
            </a:br>
            <a:r>
              <a:rPr lang="en-GB" sz="1600" dirty="0">
                <a:solidFill>
                  <a:schemeClr val="tx1"/>
                </a:solidFill>
                <a:latin typeface="Arial" panose="020B0604020202020204" pitchFamily="34" charset="0"/>
                <a:cs typeface="Arial" panose="020B0604020202020204" pitchFamily="34" charset="0"/>
                <a:hlinkClick r:id="rId12">
                  <a:extLst>
                    <a:ext uri="{A12FA001-AC4F-418D-AE19-62706E023703}">
                      <ahyp:hlinkClr xmlns:ahyp="http://schemas.microsoft.com/office/drawing/2018/hyperlinkcolor" val="tx"/>
                    </a:ext>
                  </a:extLst>
                </a:hlinkClick>
              </a:rPr>
              <a:t>Religions and worldviews</a:t>
            </a:r>
            <a:r>
              <a:rPr lang="en-GB" sz="1600" dirty="0">
                <a:solidFill>
                  <a:schemeClr val="tx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472636789"/>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226</TotalTime>
  <Words>1698</Words>
  <Application>Microsoft Office PowerPoint</Application>
  <PresentationFormat>Widescreen</PresentationFormat>
  <Paragraphs>240</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Century Gothic</vt:lpstr>
      <vt:lpstr>Tahoma</vt:lpstr>
      <vt:lpstr>Times New Roman</vt:lpstr>
      <vt:lpstr>Wingdings 3</vt:lpstr>
      <vt:lpstr>Wisp</vt:lpstr>
      <vt:lpstr>RE at Hollybush 2024-25</vt:lpstr>
      <vt:lpstr>PowerPoint Presentation</vt:lpstr>
      <vt:lpstr>PowerPoint Presentation</vt:lpstr>
      <vt:lpstr>PowerPoint Presentation</vt:lpstr>
      <vt:lpstr>PowerPoint Presentation</vt:lpstr>
      <vt:lpstr>PowerPoint Presentation</vt:lpstr>
      <vt:lpstr>Long Term Plan for Lower Key Stage 2 - these plans are flexible and responsive to individual needs and interests</vt:lpstr>
      <vt:lpstr>Long Term Plan for Upper Key Stage 2 - these plans are flexible and responsive to individual needs and interests     </vt:lpstr>
      <vt:lpstr>Assemblies, visits and visitors enhance our RE curriculum. We have close links to Hertford Baptist Church where we celebrate our Christingle each year. To encounter with people is vital for our pupils to engage with issues of faith, belief and worldviews, and to be able to explore more richly and deeply the ways of life of those different from themselves, both what makes them different and what we hold in common. Visits and visitors are therefore an important element in the provision of RE.   The Faith communities directory, within the Herts Grid for Learning, offers a directory and guidance for our school to make connections with, appropriate for each unit undertaken. We also make links to our school community, allowing families to celebrate their faiths and beliefs with us.   Religious education, collective worship and SACRE also offer the following support and resources to enhance the delivery of our RE curriculum. Hertfordshire Standing Advisory Council on Religious Education (SACRE) Hertfordshire Agreed Syllabus for Religious Education Hertfordshire Agreed Syllabus for Religious Education: support materials and resources Collective worship RE subject leaders Visits and visitors RE news Newsletters and networking Contacts Training Religions and worldviews </vt:lpstr>
      <vt:lpstr>RE Events The children in our school take part in a range of events and learning opportunities that link to their work in Religious Education. Here you will find continual updates, examples of work and photos of these events.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Donna  Botterman</dc:creator>
  <cp:lastModifiedBy>Donna  Botterman</cp:lastModifiedBy>
  <cp:revision>25</cp:revision>
  <dcterms:created xsi:type="dcterms:W3CDTF">2024-11-27T10:14:24Z</dcterms:created>
  <dcterms:modified xsi:type="dcterms:W3CDTF">2024-11-27T14:01:57Z</dcterms:modified>
</cp:coreProperties>
</file>