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0" r:id="rId5"/>
    <p:sldId id="261" r:id="rId6"/>
    <p:sldId id="259" r:id="rId7"/>
    <p:sldId id="262" r:id="rId8"/>
    <p:sldId id="263" r:id="rId9"/>
    <p:sldId id="264" r:id="rId10"/>
    <p:sldId id="267"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ollybush.herts.sch.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2B59-5DEB-4200-8142-83625465CA58}"/>
              </a:ext>
            </a:extLst>
          </p:cNvPr>
          <p:cNvSpPr>
            <a:spLocks noGrp="1"/>
          </p:cNvSpPr>
          <p:nvPr>
            <p:ph type="ctrTitle"/>
          </p:nvPr>
        </p:nvSpPr>
        <p:spPr>
          <a:xfrm>
            <a:off x="1507067" y="2404533"/>
            <a:ext cx="7766936" cy="3530275"/>
          </a:xfrm>
        </p:spPr>
        <p:txBody>
          <a:bodyPr/>
          <a:lstStyle/>
          <a:p>
            <a:pPr algn="ctr"/>
            <a:r>
              <a:rPr lang="en-GB" dirty="0"/>
              <a:t>Religious Education at Hollybush School</a:t>
            </a:r>
            <a:br>
              <a:rPr lang="en-GB" dirty="0"/>
            </a:br>
            <a:br>
              <a:rPr lang="en-GB" dirty="0"/>
            </a:br>
            <a:br>
              <a:rPr lang="en-GB" dirty="0"/>
            </a:br>
            <a:r>
              <a:rPr lang="en-GB" sz="1400" dirty="0"/>
              <a:t>October 2023</a:t>
            </a:r>
          </a:p>
        </p:txBody>
      </p:sp>
      <p:pic>
        <p:nvPicPr>
          <p:cNvPr id="1026" name="Picture 2" descr="School Logo">
            <a:hlinkClick r:id="rId2" tooltip="Home Page"/>
            <a:extLst>
              <a:ext uri="{FF2B5EF4-FFF2-40B4-BE49-F238E27FC236}">
                <a16:creationId xmlns:a16="http://schemas.microsoft.com/office/drawing/2014/main" id="{F17D74E0-BE3B-4CC3-83A2-0D355B2A8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924" y="402607"/>
            <a:ext cx="1717015" cy="171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7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8DBC-EE81-4950-90C7-BF5E73558D9F}"/>
              </a:ext>
            </a:extLst>
          </p:cNvPr>
          <p:cNvSpPr>
            <a:spLocks noGrp="1"/>
          </p:cNvSpPr>
          <p:nvPr>
            <p:ph type="title"/>
          </p:nvPr>
        </p:nvSpPr>
        <p:spPr/>
        <p:txBody>
          <a:bodyPr/>
          <a:lstStyle/>
          <a:p>
            <a:r>
              <a:rPr lang="en-GB" dirty="0"/>
              <a:t>The ‘five keys’ RE planning model for SEND</a:t>
            </a:r>
          </a:p>
        </p:txBody>
      </p:sp>
      <p:sp>
        <p:nvSpPr>
          <p:cNvPr id="3" name="Content Placeholder 2">
            <a:extLst>
              <a:ext uri="{FF2B5EF4-FFF2-40B4-BE49-F238E27FC236}">
                <a16:creationId xmlns:a16="http://schemas.microsoft.com/office/drawing/2014/main" id="{4788B327-7054-422D-BF77-274F7A0F6B58}"/>
              </a:ext>
            </a:extLst>
          </p:cNvPr>
          <p:cNvSpPr>
            <a:spLocks noGrp="1"/>
          </p:cNvSpPr>
          <p:nvPr>
            <p:ph idx="1"/>
          </p:nvPr>
        </p:nvSpPr>
        <p:spPr/>
        <p:txBody>
          <a:bodyPr>
            <a:normAutofit fontScale="85000" lnSpcReduction="20000"/>
          </a:bodyPr>
          <a:lstStyle/>
          <a:p>
            <a:r>
              <a:rPr lang="en-GB" dirty="0"/>
              <a:t>The Hertfordshire Agreed Syllabus recommends that special schools use the following model devised by Anne Krisman12, teacher at Little Heath School, London Borough of Redbridge. (Due to the high intake of SEND pupils at Hollybush this is worth considering when planning lessons)</a:t>
            </a:r>
          </a:p>
          <a:p>
            <a:r>
              <a:rPr lang="en-GB" dirty="0"/>
              <a:t>1. Connection – what links can we make with our pupils’ lives? Creating a bridge between pupils’ experiences and the religious theme </a:t>
            </a:r>
          </a:p>
          <a:p>
            <a:r>
              <a:rPr lang="en-GB" dirty="0"/>
              <a:t>2. Knowledge – What is the burning core of the faith? Selecting what really matters in a religious theme, cutting out peripheral information </a:t>
            </a:r>
          </a:p>
          <a:p>
            <a:r>
              <a:rPr lang="en-GB" dirty="0"/>
              <a:t>3. Senses – What sensory elements are in the religion? Looking for a range of authentic sensory experiences that link with the theme </a:t>
            </a:r>
          </a:p>
          <a:p>
            <a:r>
              <a:rPr lang="en-GB" dirty="0"/>
              <a:t>4. Symbols – What are the symbols that are most accessible? Choosing symbols that will encapsulate the theme </a:t>
            </a:r>
          </a:p>
          <a:p>
            <a:r>
              <a:rPr lang="en-GB" dirty="0"/>
              <a:t>5. Values – What are the values in the religion that speak to us? Making links between the values of the religious theme and the children’s lives </a:t>
            </a:r>
          </a:p>
          <a:p>
            <a:pPr marL="0" indent="0">
              <a:buNone/>
            </a:pPr>
            <a:r>
              <a:rPr lang="en-GB" dirty="0"/>
              <a:t>A more detailed explanation of Anne Krisman’s approach, with supporting examples, can be found here: </a:t>
            </a:r>
            <a:r>
              <a:rPr lang="en-GB" dirty="0">
                <a:solidFill>
                  <a:srgbClr val="0070C0"/>
                </a:solidFill>
              </a:rPr>
              <a:t>http://www.reonline.org.uk/news/5-keys-into-re/</a:t>
            </a:r>
          </a:p>
        </p:txBody>
      </p:sp>
    </p:spTree>
    <p:extLst>
      <p:ext uri="{BB962C8B-B14F-4D97-AF65-F5344CB8AC3E}">
        <p14:creationId xmlns:p14="http://schemas.microsoft.com/office/powerpoint/2010/main" val="190462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C31B-31E4-41CF-81D5-289B056A5417}"/>
              </a:ext>
            </a:extLst>
          </p:cNvPr>
          <p:cNvSpPr>
            <a:spLocks noGrp="1"/>
          </p:cNvSpPr>
          <p:nvPr>
            <p:ph type="title"/>
          </p:nvPr>
        </p:nvSpPr>
        <p:spPr>
          <a:xfrm>
            <a:off x="677334" y="609600"/>
            <a:ext cx="8596668" cy="682869"/>
          </a:xfrm>
        </p:spPr>
        <p:txBody>
          <a:bodyPr/>
          <a:lstStyle/>
          <a:p>
            <a:r>
              <a:rPr lang="en-GB" dirty="0"/>
              <a:t>The 8 Key Areas</a:t>
            </a:r>
          </a:p>
        </p:txBody>
      </p:sp>
      <p:sp>
        <p:nvSpPr>
          <p:cNvPr id="3" name="Content Placeholder 2">
            <a:extLst>
              <a:ext uri="{FF2B5EF4-FFF2-40B4-BE49-F238E27FC236}">
                <a16:creationId xmlns:a16="http://schemas.microsoft.com/office/drawing/2014/main" id="{16E9E9E3-69DF-4692-B350-6936E3463740}"/>
              </a:ext>
            </a:extLst>
          </p:cNvPr>
          <p:cNvSpPr>
            <a:spLocks noGrp="1"/>
          </p:cNvSpPr>
          <p:nvPr>
            <p:ph idx="1"/>
          </p:nvPr>
        </p:nvSpPr>
        <p:spPr>
          <a:xfrm>
            <a:off x="677334" y="1292469"/>
            <a:ext cx="8596668" cy="4748893"/>
          </a:xfrm>
        </p:spPr>
        <p:txBody>
          <a:bodyPr/>
          <a:lstStyle/>
          <a:p>
            <a:r>
              <a:rPr lang="en-GB" dirty="0"/>
              <a:t>The programmes of study set out eight Key Areas which aim to enable pupils to develop knowledge and understanding of sources of wisdom and their impact whilst exploring personal and critical responses. </a:t>
            </a:r>
          </a:p>
          <a:p>
            <a:r>
              <a:rPr lang="en-GB" dirty="0"/>
              <a:t>Developing religious, theological and philosophical literacy through religions and worldviews permeates all Key Areas of the programmes of study. The following eight Key Areas of RE may be taught in any order: </a:t>
            </a:r>
          </a:p>
          <a:p>
            <a:pPr marL="0" indent="0">
              <a:buNone/>
            </a:pPr>
            <a:endParaRPr lang="en-GB" dirty="0"/>
          </a:p>
          <a:p>
            <a:pPr marL="0" indent="0">
              <a:buNone/>
            </a:pPr>
            <a:r>
              <a:rPr lang="en-GB" dirty="0">
                <a:solidFill>
                  <a:schemeClr val="accent2"/>
                </a:solidFill>
              </a:rPr>
              <a:t>Beliefs and practices                    Sources of wisdom             Symbols and actions </a:t>
            </a:r>
          </a:p>
          <a:p>
            <a:pPr marL="0" indent="0">
              <a:buNone/>
            </a:pPr>
            <a:r>
              <a:rPr lang="en-GB" dirty="0">
                <a:solidFill>
                  <a:schemeClr val="accent2"/>
                </a:solidFill>
              </a:rPr>
              <a:t>Prayer worship and reflection       Identity and belonging       Ultimate questions</a:t>
            </a:r>
          </a:p>
          <a:p>
            <a:pPr marL="0" indent="0">
              <a:buNone/>
            </a:pPr>
            <a:r>
              <a:rPr lang="en-GB" dirty="0">
                <a:solidFill>
                  <a:schemeClr val="accent2"/>
                </a:solidFill>
              </a:rPr>
              <a:t>Human responsibility and values   Justice and fairness</a:t>
            </a:r>
          </a:p>
          <a:p>
            <a:pPr marL="0" indent="0">
              <a:buNone/>
            </a:pPr>
            <a:endParaRPr lang="en-GB" dirty="0"/>
          </a:p>
          <a:p>
            <a:pPr marL="0" indent="0">
              <a:buNone/>
            </a:pPr>
            <a:r>
              <a:rPr lang="en-GB" dirty="0"/>
              <a:t>All eight areas of the programmes of study must be visited across each Key Stage.</a:t>
            </a:r>
          </a:p>
        </p:txBody>
      </p:sp>
    </p:spTree>
    <p:extLst>
      <p:ext uri="{BB962C8B-B14F-4D97-AF65-F5344CB8AC3E}">
        <p14:creationId xmlns:p14="http://schemas.microsoft.com/office/powerpoint/2010/main" val="403941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6C56-2489-4B29-B376-6CA86C8F77A9}"/>
              </a:ext>
            </a:extLst>
          </p:cNvPr>
          <p:cNvSpPr>
            <a:spLocks noGrp="1"/>
          </p:cNvSpPr>
          <p:nvPr>
            <p:ph type="title"/>
          </p:nvPr>
        </p:nvSpPr>
        <p:spPr>
          <a:xfrm>
            <a:off x="677334" y="609600"/>
            <a:ext cx="8596668" cy="709246"/>
          </a:xfrm>
        </p:spPr>
        <p:txBody>
          <a:bodyPr/>
          <a:lstStyle/>
          <a:p>
            <a:r>
              <a:rPr lang="en-GB" b="1" dirty="0"/>
              <a:t>Curriculum impact</a:t>
            </a:r>
            <a:endParaRPr lang="en-GB" dirty="0"/>
          </a:p>
        </p:txBody>
      </p:sp>
      <p:sp>
        <p:nvSpPr>
          <p:cNvPr id="3" name="Content Placeholder 2">
            <a:extLst>
              <a:ext uri="{FF2B5EF4-FFF2-40B4-BE49-F238E27FC236}">
                <a16:creationId xmlns:a16="http://schemas.microsoft.com/office/drawing/2014/main" id="{62D89675-EFEE-4175-9FB4-D8CA6692C247}"/>
              </a:ext>
            </a:extLst>
          </p:cNvPr>
          <p:cNvSpPr>
            <a:spLocks noGrp="1"/>
          </p:cNvSpPr>
          <p:nvPr>
            <p:ph idx="1"/>
          </p:nvPr>
        </p:nvSpPr>
        <p:spPr>
          <a:xfrm>
            <a:off x="677334" y="1318847"/>
            <a:ext cx="8596668" cy="4722516"/>
          </a:xfrm>
        </p:spPr>
        <p:txBody>
          <a:bodyPr/>
          <a:lstStyle/>
          <a:p>
            <a:pPr marL="0" indent="0">
              <a:buNone/>
            </a:pPr>
            <a:r>
              <a:rPr lang="en-GB" dirty="0"/>
              <a:t>By the end of each key stage, pupils are expected to know, understand and apply skills related to targets and learning themes embedded with the Herts SACRE Agreed Syllabus </a:t>
            </a:r>
            <a:r>
              <a:rPr lang="en-GB" dirty="0">
                <a:solidFill>
                  <a:schemeClr val="accent2"/>
                </a:solidFill>
              </a:rPr>
              <a:t>(page 20, section 4 Progression and assessment  4.1 – 4.5)</a:t>
            </a:r>
          </a:p>
          <a:p>
            <a:pPr marL="0" indent="0">
              <a:buNone/>
            </a:pPr>
            <a:r>
              <a:rPr lang="en-GB" dirty="0"/>
              <a:t>RE is reviewed on a termly basis by the subject leader, who also carries out learning walks, book scrutinies and lesson observations. The impact of our RE curriculum is also sought directly from the pupils: surveys and questionnaires are used to gather pupil voice on this subject. This information is used to further develop the RE curriculum.</a:t>
            </a:r>
            <a:endParaRPr lang="en-GB" dirty="0">
              <a:solidFill>
                <a:schemeClr val="accent2"/>
              </a:solidFill>
            </a:endParaRPr>
          </a:p>
          <a:p>
            <a:pPr marL="0" indent="0">
              <a:buNone/>
            </a:pPr>
            <a:endParaRPr lang="en-GB" dirty="0">
              <a:solidFill>
                <a:schemeClr val="accent2"/>
              </a:solidFill>
            </a:endParaRPr>
          </a:p>
        </p:txBody>
      </p:sp>
    </p:spTree>
    <p:extLst>
      <p:ext uri="{BB962C8B-B14F-4D97-AF65-F5344CB8AC3E}">
        <p14:creationId xmlns:p14="http://schemas.microsoft.com/office/powerpoint/2010/main" val="325624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DC7B9-57FE-4653-8A86-C71C8B1CA5EF}"/>
              </a:ext>
            </a:extLst>
          </p:cNvPr>
          <p:cNvPicPr>
            <a:picLocks noGrp="1" noChangeAspect="1"/>
          </p:cNvPicPr>
          <p:nvPr>
            <p:ph idx="1"/>
          </p:nvPr>
        </p:nvPicPr>
        <p:blipFill>
          <a:blip r:embed="rId2"/>
          <a:stretch>
            <a:fillRect/>
          </a:stretch>
        </p:blipFill>
        <p:spPr>
          <a:xfrm>
            <a:off x="238254" y="4470738"/>
            <a:ext cx="3048000" cy="2286000"/>
          </a:xfrm>
          <a:prstGeom prst="rect">
            <a:avLst/>
          </a:prstGeom>
        </p:spPr>
      </p:pic>
      <p:pic>
        <p:nvPicPr>
          <p:cNvPr id="5" name="Picture 4">
            <a:extLst>
              <a:ext uri="{FF2B5EF4-FFF2-40B4-BE49-F238E27FC236}">
                <a16:creationId xmlns:a16="http://schemas.microsoft.com/office/drawing/2014/main" id="{0ECACA3B-C260-4961-92D1-9D0FEB2A19F3}"/>
              </a:ext>
            </a:extLst>
          </p:cNvPr>
          <p:cNvPicPr>
            <a:picLocks noChangeAspect="1"/>
          </p:cNvPicPr>
          <p:nvPr/>
        </p:nvPicPr>
        <p:blipFill>
          <a:blip r:embed="rId3"/>
          <a:stretch>
            <a:fillRect/>
          </a:stretch>
        </p:blipFill>
        <p:spPr>
          <a:xfrm rot="10800000">
            <a:off x="4070034" y="4572000"/>
            <a:ext cx="3048000" cy="2286000"/>
          </a:xfrm>
          <a:prstGeom prst="rect">
            <a:avLst/>
          </a:prstGeom>
        </p:spPr>
      </p:pic>
      <p:pic>
        <p:nvPicPr>
          <p:cNvPr id="6" name="Picture 5">
            <a:extLst>
              <a:ext uri="{FF2B5EF4-FFF2-40B4-BE49-F238E27FC236}">
                <a16:creationId xmlns:a16="http://schemas.microsoft.com/office/drawing/2014/main" id="{355EAE08-3525-4747-9152-C9708D4DBE93}"/>
              </a:ext>
            </a:extLst>
          </p:cNvPr>
          <p:cNvPicPr>
            <a:picLocks noChangeAspect="1"/>
          </p:cNvPicPr>
          <p:nvPr/>
        </p:nvPicPr>
        <p:blipFill>
          <a:blip r:embed="rId4"/>
          <a:stretch>
            <a:fillRect/>
          </a:stretch>
        </p:blipFill>
        <p:spPr>
          <a:xfrm rot="17047641">
            <a:off x="9157407" y="28008"/>
            <a:ext cx="2286000" cy="3048000"/>
          </a:xfrm>
          <a:prstGeom prst="rect">
            <a:avLst/>
          </a:prstGeom>
        </p:spPr>
      </p:pic>
      <p:pic>
        <p:nvPicPr>
          <p:cNvPr id="7" name="Picture 6">
            <a:extLst>
              <a:ext uri="{FF2B5EF4-FFF2-40B4-BE49-F238E27FC236}">
                <a16:creationId xmlns:a16="http://schemas.microsoft.com/office/drawing/2014/main" id="{D40794BB-A938-42A4-8685-C0CE39BD2FB5}"/>
              </a:ext>
            </a:extLst>
          </p:cNvPr>
          <p:cNvPicPr>
            <a:picLocks noChangeAspect="1"/>
          </p:cNvPicPr>
          <p:nvPr/>
        </p:nvPicPr>
        <p:blipFill>
          <a:blip r:embed="rId5"/>
          <a:stretch>
            <a:fillRect/>
          </a:stretch>
        </p:blipFill>
        <p:spPr>
          <a:xfrm rot="6187267">
            <a:off x="1155366" y="1921877"/>
            <a:ext cx="2184738" cy="2912984"/>
          </a:xfrm>
          <a:prstGeom prst="rect">
            <a:avLst/>
          </a:prstGeom>
        </p:spPr>
      </p:pic>
      <p:pic>
        <p:nvPicPr>
          <p:cNvPr id="8" name="Picture 7">
            <a:extLst>
              <a:ext uri="{FF2B5EF4-FFF2-40B4-BE49-F238E27FC236}">
                <a16:creationId xmlns:a16="http://schemas.microsoft.com/office/drawing/2014/main" id="{6B32DA74-D1CC-4C5B-BD51-E5CE5CD43AB0}"/>
              </a:ext>
            </a:extLst>
          </p:cNvPr>
          <p:cNvPicPr>
            <a:picLocks noChangeAspect="1"/>
          </p:cNvPicPr>
          <p:nvPr/>
        </p:nvPicPr>
        <p:blipFill>
          <a:blip r:embed="rId6"/>
          <a:stretch>
            <a:fillRect/>
          </a:stretch>
        </p:blipFill>
        <p:spPr>
          <a:xfrm rot="5400000">
            <a:off x="7885094" y="1905000"/>
            <a:ext cx="2286000" cy="3048000"/>
          </a:xfrm>
          <a:prstGeom prst="rect">
            <a:avLst/>
          </a:prstGeom>
        </p:spPr>
      </p:pic>
      <p:pic>
        <p:nvPicPr>
          <p:cNvPr id="9" name="Picture 8">
            <a:extLst>
              <a:ext uri="{FF2B5EF4-FFF2-40B4-BE49-F238E27FC236}">
                <a16:creationId xmlns:a16="http://schemas.microsoft.com/office/drawing/2014/main" id="{8869C5BC-9A0A-4AE9-98CE-00314851CFA5}"/>
              </a:ext>
            </a:extLst>
          </p:cNvPr>
          <p:cNvPicPr>
            <a:picLocks noChangeAspect="1"/>
          </p:cNvPicPr>
          <p:nvPr/>
        </p:nvPicPr>
        <p:blipFill>
          <a:blip r:embed="rId7"/>
          <a:stretch>
            <a:fillRect/>
          </a:stretch>
        </p:blipFill>
        <p:spPr>
          <a:xfrm rot="10800000">
            <a:off x="3979428" y="2395853"/>
            <a:ext cx="3048000" cy="2286000"/>
          </a:xfrm>
          <a:prstGeom prst="rect">
            <a:avLst/>
          </a:prstGeom>
        </p:spPr>
      </p:pic>
      <p:pic>
        <p:nvPicPr>
          <p:cNvPr id="10" name="Picture 9">
            <a:extLst>
              <a:ext uri="{FF2B5EF4-FFF2-40B4-BE49-F238E27FC236}">
                <a16:creationId xmlns:a16="http://schemas.microsoft.com/office/drawing/2014/main" id="{057D903C-93CD-4C3E-88C2-DBD3AAC38CF9}"/>
              </a:ext>
            </a:extLst>
          </p:cNvPr>
          <p:cNvPicPr>
            <a:picLocks noChangeAspect="1"/>
          </p:cNvPicPr>
          <p:nvPr/>
        </p:nvPicPr>
        <p:blipFill>
          <a:blip r:embed="rId8"/>
          <a:stretch>
            <a:fillRect/>
          </a:stretch>
        </p:blipFill>
        <p:spPr>
          <a:xfrm rot="10466488">
            <a:off x="238253" y="213846"/>
            <a:ext cx="3048000" cy="2286000"/>
          </a:xfrm>
          <a:prstGeom prst="rect">
            <a:avLst/>
          </a:prstGeom>
        </p:spPr>
      </p:pic>
      <p:pic>
        <p:nvPicPr>
          <p:cNvPr id="11" name="Picture 10">
            <a:extLst>
              <a:ext uri="{FF2B5EF4-FFF2-40B4-BE49-F238E27FC236}">
                <a16:creationId xmlns:a16="http://schemas.microsoft.com/office/drawing/2014/main" id="{4E57183B-E04C-467D-8AE6-73BFC648C435}"/>
              </a:ext>
            </a:extLst>
          </p:cNvPr>
          <p:cNvPicPr>
            <a:picLocks noChangeAspect="1"/>
          </p:cNvPicPr>
          <p:nvPr/>
        </p:nvPicPr>
        <p:blipFill>
          <a:blip r:embed="rId9"/>
          <a:stretch>
            <a:fillRect/>
          </a:stretch>
        </p:blipFill>
        <p:spPr>
          <a:xfrm>
            <a:off x="4994849" y="37077"/>
            <a:ext cx="3048000" cy="2286000"/>
          </a:xfrm>
          <a:prstGeom prst="rect">
            <a:avLst/>
          </a:prstGeom>
        </p:spPr>
      </p:pic>
      <p:pic>
        <p:nvPicPr>
          <p:cNvPr id="12" name="Picture 11">
            <a:extLst>
              <a:ext uri="{FF2B5EF4-FFF2-40B4-BE49-F238E27FC236}">
                <a16:creationId xmlns:a16="http://schemas.microsoft.com/office/drawing/2014/main" id="{4E24CE81-73CF-4E8F-B245-0876F81E70F9}"/>
              </a:ext>
            </a:extLst>
          </p:cNvPr>
          <p:cNvPicPr>
            <a:picLocks noChangeAspect="1"/>
          </p:cNvPicPr>
          <p:nvPr/>
        </p:nvPicPr>
        <p:blipFill>
          <a:blip r:embed="rId10"/>
          <a:stretch>
            <a:fillRect/>
          </a:stretch>
        </p:blipFill>
        <p:spPr>
          <a:xfrm rot="20804421">
            <a:off x="8123347" y="4291170"/>
            <a:ext cx="3048000" cy="2286000"/>
          </a:xfrm>
          <a:prstGeom prst="rect">
            <a:avLst/>
          </a:prstGeom>
        </p:spPr>
      </p:pic>
      <p:sp>
        <p:nvSpPr>
          <p:cNvPr id="13" name="TextBox 12">
            <a:extLst>
              <a:ext uri="{FF2B5EF4-FFF2-40B4-BE49-F238E27FC236}">
                <a16:creationId xmlns:a16="http://schemas.microsoft.com/office/drawing/2014/main" id="{0E226B03-AC3D-4177-8DE9-81A44A8045A9}"/>
              </a:ext>
            </a:extLst>
          </p:cNvPr>
          <p:cNvSpPr txBox="1"/>
          <p:nvPr/>
        </p:nvSpPr>
        <p:spPr>
          <a:xfrm>
            <a:off x="3448440" y="773723"/>
            <a:ext cx="1433406" cy="646331"/>
          </a:xfrm>
          <a:prstGeom prst="rect">
            <a:avLst/>
          </a:prstGeom>
          <a:noFill/>
        </p:spPr>
        <p:txBody>
          <a:bodyPr wrap="none" rtlCol="0">
            <a:spAutoFit/>
          </a:bodyPr>
          <a:lstStyle/>
          <a:p>
            <a:pPr algn="ctr"/>
            <a:r>
              <a:rPr lang="en-GB" dirty="0">
                <a:solidFill>
                  <a:schemeClr val="accent2"/>
                </a:solidFill>
              </a:rPr>
              <a:t>Floor books </a:t>
            </a:r>
          </a:p>
          <a:p>
            <a:pPr algn="ctr"/>
            <a:r>
              <a:rPr lang="en-GB" dirty="0">
                <a:solidFill>
                  <a:schemeClr val="accent2"/>
                </a:solidFill>
              </a:rPr>
              <a:t>2022-23</a:t>
            </a:r>
          </a:p>
        </p:txBody>
      </p:sp>
    </p:spTree>
    <p:extLst>
      <p:ext uri="{BB962C8B-B14F-4D97-AF65-F5344CB8AC3E}">
        <p14:creationId xmlns:p14="http://schemas.microsoft.com/office/powerpoint/2010/main" val="76541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71FD3-0A4E-4A32-BF24-BA4AD86AA472}"/>
              </a:ext>
            </a:extLst>
          </p:cNvPr>
          <p:cNvSpPr>
            <a:spLocks noGrp="1"/>
          </p:cNvSpPr>
          <p:nvPr>
            <p:ph idx="1"/>
          </p:nvPr>
        </p:nvSpPr>
        <p:spPr>
          <a:xfrm>
            <a:off x="677334" y="422031"/>
            <a:ext cx="8596668" cy="5619331"/>
          </a:xfrm>
        </p:spPr>
        <p:txBody>
          <a:bodyPr/>
          <a:lstStyle/>
          <a:p>
            <a:endParaRPr lang="en-GB" dirty="0"/>
          </a:p>
          <a:p>
            <a:pPr marL="0" indent="0">
              <a:buNone/>
            </a:pPr>
            <a:r>
              <a:rPr lang="en-GB" sz="2800" b="1" dirty="0">
                <a:solidFill>
                  <a:schemeClr val="accent2"/>
                </a:solidFill>
              </a:rPr>
              <a:t>   Purpose of Study</a:t>
            </a:r>
          </a:p>
          <a:p>
            <a:endParaRPr lang="en-GB" dirty="0"/>
          </a:p>
          <a:p>
            <a:r>
              <a:rPr lang="en-GB" dirty="0"/>
              <a:t>RE aims to enable pupils to become religiously, theologically and philosophically literate so they can engage in life in an increasingly diverse religious and secular society. It is not about telling pupils what views they should have but rather assists them in gaining shared human understanding, developing personal identity and searching for meaning in the context of evaluating different viewpoints. Teaching this subject needs to provide pupils with a systematic knowledge and understanding about Christianity, principal religions and worldviews, which guide people through life.</a:t>
            </a:r>
          </a:p>
        </p:txBody>
      </p:sp>
    </p:spTree>
    <p:extLst>
      <p:ext uri="{BB962C8B-B14F-4D97-AF65-F5344CB8AC3E}">
        <p14:creationId xmlns:p14="http://schemas.microsoft.com/office/powerpoint/2010/main" val="393847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E05C-3765-4CA5-ACFE-EA1B85C3556B}"/>
              </a:ext>
            </a:extLst>
          </p:cNvPr>
          <p:cNvSpPr>
            <a:spLocks noGrp="1"/>
          </p:cNvSpPr>
          <p:nvPr>
            <p:ph type="title"/>
          </p:nvPr>
        </p:nvSpPr>
        <p:spPr>
          <a:xfrm>
            <a:off x="677334" y="193432"/>
            <a:ext cx="8596668" cy="623206"/>
          </a:xfrm>
        </p:spPr>
        <p:txBody>
          <a:bodyPr>
            <a:normAutofit fontScale="90000"/>
          </a:bodyPr>
          <a:lstStyle/>
          <a:p>
            <a:r>
              <a:rPr lang="en-GB" dirty="0"/>
              <a:t>Religious Education - Aims</a:t>
            </a:r>
          </a:p>
        </p:txBody>
      </p:sp>
      <p:sp>
        <p:nvSpPr>
          <p:cNvPr id="3" name="Content Placeholder 2">
            <a:extLst>
              <a:ext uri="{FF2B5EF4-FFF2-40B4-BE49-F238E27FC236}">
                <a16:creationId xmlns:a16="http://schemas.microsoft.com/office/drawing/2014/main" id="{D5527DF8-152C-45AC-843A-93B667CE2112}"/>
              </a:ext>
            </a:extLst>
          </p:cNvPr>
          <p:cNvSpPr>
            <a:spLocks noGrp="1"/>
          </p:cNvSpPr>
          <p:nvPr>
            <p:ph idx="1"/>
          </p:nvPr>
        </p:nvSpPr>
        <p:spPr>
          <a:xfrm>
            <a:off x="677334" y="816638"/>
            <a:ext cx="8596668" cy="5847930"/>
          </a:xfrm>
        </p:spPr>
        <p:txBody>
          <a:bodyPr>
            <a:normAutofit fontScale="62500" lnSpcReduction="20000"/>
          </a:bodyPr>
          <a:lstStyle/>
          <a:p>
            <a:r>
              <a:rPr lang="en-GB" sz="2200" dirty="0"/>
              <a:t>RE aims to ensure that all pupils develop knowledge and understanding of sources of wisdom and their impact whilst exploring personal and critical responses.</a:t>
            </a:r>
          </a:p>
          <a:p>
            <a:pPr marL="0" indent="0" algn="ctr">
              <a:buNone/>
            </a:pPr>
            <a:r>
              <a:rPr lang="en-GB" sz="2200" b="1" dirty="0">
                <a:solidFill>
                  <a:schemeClr val="accent2"/>
                </a:solidFill>
              </a:rPr>
              <a:t>Sources of wisdom from religions and worldviews and their impact All pupils should:</a:t>
            </a:r>
          </a:p>
          <a:p>
            <a:r>
              <a:rPr lang="en-GB" sz="2200" dirty="0"/>
              <a:t>Know, understand and explore the significance and impact of sacred texts, other sources of wisdom and ways of expressing meaning </a:t>
            </a:r>
          </a:p>
          <a:p>
            <a:r>
              <a:rPr lang="en-GB" sz="2200" dirty="0"/>
              <a:t>Express ideas and insights about the nature of beliefs, values and practices and their impact on the identity of individuals and communities locally, nationally and globally </a:t>
            </a:r>
          </a:p>
          <a:p>
            <a:r>
              <a:rPr lang="en-GB" sz="2200" dirty="0"/>
              <a:t>Recognise and explore similarities and differences which exist within and between religious and non-religious worldviews </a:t>
            </a:r>
          </a:p>
          <a:p>
            <a:pPr marL="0" indent="0" algn="ctr">
              <a:buNone/>
            </a:pPr>
            <a:r>
              <a:rPr lang="en-GB" sz="2200" dirty="0"/>
              <a:t> </a:t>
            </a:r>
            <a:r>
              <a:rPr lang="en-GB" sz="2200" b="1" dirty="0">
                <a:solidFill>
                  <a:schemeClr val="accent2"/>
                </a:solidFill>
              </a:rPr>
              <a:t>Personal and critical responses to religion and worldviews All pupils should: </a:t>
            </a:r>
          </a:p>
          <a:p>
            <a:r>
              <a:rPr lang="en-GB" sz="2200" dirty="0"/>
              <a:t>Express with increasing discernment their personal reflections, critical responses and connections to faith and belief enquiring into and responding to spiritual, philosophical, moral and ethical issues </a:t>
            </a:r>
          </a:p>
          <a:p>
            <a:r>
              <a:rPr lang="en-GB" sz="2200" dirty="0"/>
              <a:t>Engage with the questions and responses offered by religions and worldviews concerning ultimate questions and human responsibility </a:t>
            </a:r>
          </a:p>
          <a:p>
            <a:r>
              <a:rPr lang="en-GB" sz="2200" dirty="0"/>
              <a:t>Develop the skills required to engage with others in dialogue and to cooperate in society with respect and compassion</a:t>
            </a:r>
          </a:p>
          <a:p>
            <a:pPr marL="0" indent="0">
              <a:buNone/>
            </a:pPr>
            <a:r>
              <a:rPr lang="en-GB" sz="2200" dirty="0"/>
              <a:t>By the end of each Key Stage, pupils are expected to know, apply and understand the matters, skills and processes specified in the relevant statutory programme of study.</a:t>
            </a:r>
          </a:p>
          <a:p>
            <a:pPr marL="0" indent="0">
              <a:buNone/>
            </a:pPr>
            <a:r>
              <a:rPr lang="en-GB" sz="2200" dirty="0"/>
              <a:t>RE is concerned with “learning about religions” and “learning from religion” and it is not the practice of this school to preach to or convert the children. The faith background of both the staff and child’s family is respected at all times.</a:t>
            </a:r>
          </a:p>
          <a:p>
            <a:pPr marL="0" indent="0">
              <a:buNone/>
            </a:pPr>
            <a:r>
              <a:rPr lang="en-GB" sz="2200" dirty="0"/>
              <a:t>At this school it is our practice to talk to parents to ensure that they understand the aims and value of the RE curriculum before honouring the right of withdrawal from RE. Any parent who wishes to withdraw their child is expected to consult the headteacher.</a:t>
            </a:r>
          </a:p>
          <a:p>
            <a:endParaRPr lang="en-GB" sz="2200" dirty="0"/>
          </a:p>
          <a:p>
            <a:endParaRPr lang="en-GB" dirty="0"/>
          </a:p>
        </p:txBody>
      </p:sp>
    </p:spTree>
    <p:extLst>
      <p:ext uri="{BB962C8B-B14F-4D97-AF65-F5344CB8AC3E}">
        <p14:creationId xmlns:p14="http://schemas.microsoft.com/office/powerpoint/2010/main" val="139993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6D8BD-0855-44AE-B8D4-605452472370}"/>
              </a:ext>
            </a:extLst>
          </p:cNvPr>
          <p:cNvSpPr>
            <a:spLocks noGrp="1"/>
          </p:cNvSpPr>
          <p:nvPr>
            <p:ph type="title"/>
          </p:nvPr>
        </p:nvSpPr>
        <p:spPr>
          <a:xfrm>
            <a:off x="677334" y="246185"/>
            <a:ext cx="8596668" cy="668215"/>
          </a:xfrm>
        </p:spPr>
        <p:txBody>
          <a:bodyPr/>
          <a:lstStyle/>
          <a:p>
            <a:r>
              <a:rPr lang="en-GB" dirty="0"/>
              <a:t>Continuity and Change</a:t>
            </a:r>
          </a:p>
        </p:txBody>
      </p:sp>
      <p:sp>
        <p:nvSpPr>
          <p:cNvPr id="3" name="Content Placeholder 2">
            <a:extLst>
              <a:ext uri="{FF2B5EF4-FFF2-40B4-BE49-F238E27FC236}">
                <a16:creationId xmlns:a16="http://schemas.microsoft.com/office/drawing/2014/main" id="{1D37E635-9668-4C23-8145-67DB32862D59}"/>
              </a:ext>
            </a:extLst>
          </p:cNvPr>
          <p:cNvSpPr>
            <a:spLocks noGrp="1"/>
          </p:cNvSpPr>
          <p:nvPr>
            <p:ph idx="1"/>
          </p:nvPr>
        </p:nvSpPr>
        <p:spPr>
          <a:xfrm>
            <a:off x="677334" y="914401"/>
            <a:ext cx="8596668" cy="5126962"/>
          </a:xfrm>
        </p:spPr>
        <p:txBody>
          <a:bodyPr/>
          <a:lstStyle/>
          <a:p>
            <a:r>
              <a:rPr lang="en-GB" dirty="0"/>
              <a:t>The new Hertfordshire Agreed Syllabus 2023-28 builds on the most recent national developments in RE, in particular the Commission on RE Report 2018, which advocates a ‘Worldviews Approach’. Worldviews are not restricted to propositional belief, but also include behavioural, experiential and attitudinal dimensions of what it means to be human.</a:t>
            </a:r>
          </a:p>
          <a:p>
            <a:endParaRPr lang="en-GB" dirty="0"/>
          </a:p>
          <a:p>
            <a:pPr marL="0" indent="0">
              <a:buNone/>
            </a:pPr>
            <a:endParaRPr lang="en-GB" dirty="0"/>
          </a:p>
          <a:p>
            <a:pPr marL="0" indent="0">
              <a:buNone/>
            </a:pPr>
            <a:r>
              <a:rPr lang="en-GB" dirty="0">
                <a:solidFill>
                  <a:schemeClr val="accent2"/>
                </a:solidFill>
              </a:rPr>
              <a:t>“A worldview is a person’s way of understanding, experiencing, and responding to the world. It can be described as a philosophy of life or an approach to life. This includes how a person understands the nature of reality and their own place in the world. A person’s worldview is likely to influence and be influenced by their beliefs, values, behaviours, experiences, identities and commitments.” (Religion and Worldviews: The Way Forward p4)</a:t>
            </a:r>
          </a:p>
        </p:txBody>
      </p:sp>
    </p:spTree>
    <p:extLst>
      <p:ext uri="{BB962C8B-B14F-4D97-AF65-F5344CB8AC3E}">
        <p14:creationId xmlns:p14="http://schemas.microsoft.com/office/powerpoint/2010/main" val="12396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4730-8DFF-4589-B93B-B3ACFF82A7B1}"/>
              </a:ext>
            </a:extLst>
          </p:cNvPr>
          <p:cNvSpPr>
            <a:spLocks noGrp="1"/>
          </p:cNvSpPr>
          <p:nvPr>
            <p:ph type="title"/>
          </p:nvPr>
        </p:nvSpPr>
        <p:spPr>
          <a:xfrm>
            <a:off x="677334" y="237392"/>
            <a:ext cx="8596668" cy="668216"/>
          </a:xfrm>
        </p:spPr>
        <p:txBody>
          <a:bodyPr/>
          <a:lstStyle/>
          <a:p>
            <a:r>
              <a:rPr lang="en-GB" dirty="0"/>
              <a:t>Continuity and Change</a:t>
            </a:r>
          </a:p>
        </p:txBody>
      </p:sp>
      <p:sp>
        <p:nvSpPr>
          <p:cNvPr id="3" name="Content Placeholder 2">
            <a:extLst>
              <a:ext uri="{FF2B5EF4-FFF2-40B4-BE49-F238E27FC236}">
                <a16:creationId xmlns:a16="http://schemas.microsoft.com/office/drawing/2014/main" id="{FF07168B-568B-4BE4-AA75-FD268490CDF2}"/>
              </a:ext>
            </a:extLst>
          </p:cNvPr>
          <p:cNvSpPr>
            <a:spLocks noGrp="1"/>
          </p:cNvSpPr>
          <p:nvPr>
            <p:ph idx="1"/>
          </p:nvPr>
        </p:nvSpPr>
        <p:spPr>
          <a:xfrm>
            <a:off x="677334" y="905608"/>
            <a:ext cx="8596668" cy="5565530"/>
          </a:xfrm>
        </p:spPr>
        <p:txBody>
          <a:bodyPr>
            <a:normAutofit fontScale="92500" lnSpcReduction="10000"/>
          </a:bodyPr>
          <a:lstStyle/>
          <a:p>
            <a:pPr marL="0" indent="0">
              <a:buNone/>
            </a:pPr>
            <a:r>
              <a:rPr lang="en-GB" dirty="0"/>
              <a:t>The Agreed Syllabus structure (with additional support materials) enables teachers to develop creative and challenging learning experiences that introduce pupils to powerful knowledge from the world’s religions, beliefs and cultures and how this knowledge is explored, and in so doing, gain a greater understanding of themselves as well as of others and of the world. </a:t>
            </a:r>
          </a:p>
          <a:p>
            <a:pPr marL="0" indent="0">
              <a:buNone/>
            </a:pPr>
            <a:r>
              <a:rPr lang="en-GB" dirty="0">
                <a:solidFill>
                  <a:schemeClr val="accent2"/>
                </a:solidFill>
              </a:rPr>
              <a:t>This Syllabus: </a:t>
            </a:r>
          </a:p>
          <a:p>
            <a:r>
              <a:rPr lang="en-GB" dirty="0"/>
              <a:t>Ensures that all pupils develop knowledge and understanding of sources of wisdom and their impact whilst exploring personal and critical responses </a:t>
            </a:r>
          </a:p>
          <a:p>
            <a:r>
              <a:rPr lang="en-GB" dirty="0"/>
              <a:t>Provides eight Key Areas of study </a:t>
            </a:r>
            <a:r>
              <a:rPr lang="en-GB" dirty="0">
                <a:solidFill>
                  <a:schemeClr val="accent2"/>
                </a:solidFill>
              </a:rPr>
              <a:t>(slide 10) </a:t>
            </a:r>
            <a:r>
              <a:rPr lang="en-GB" dirty="0"/>
              <a:t>through which to plan the subject content and to devise key questions and enquiries </a:t>
            </a:r>
          </a:p>
          <a:p>
            <a:r>
              <a:rPr lang="en-GB" dirty="0"/>
              <a:t>Encourages schools to spend an appropriate proportion of their time allocation for RE reflecting the background of their own pupils whilst ensuring a broad and balanced RE curriculum that reflects the diversity within as well as between institutional religions and worldviews </a:t>
            </a:r>
          </a:p>
          <a:p>
            <a:r>
              <a:rPr lang="en-GB" dirty="0"/>
              <a:t>Offers a flexible model of progression through expected learning outcomes at each Key Stage to support school assessment procedures </a:t>
            </a:r>
          </a:p>
          <a:p>
            <a:r>
              <a:rPr lang="en-GB" dirty="0"/>
              <a:t>Enables teachers to recognise what it means to be ‘religiously, theologically and philosophically literate’ at each Key Stage </a:t>
            </a:r>
          </a:p>
          <a:p>
            <a:r>
              <a:rPr lang="en-GB" dirty="0"/>
              <a:t>Engages pupils both academically and personally. </a:t>
            </a:r>
          </a:p>
        </p:txBody>
      </p:sp>
    </p:spTree>
    <p:extLst>
      <p:ext uri="{BB962C8B-B14F-4D97-AF65-F5344CB8AC3E}">
        <p14:creationId xmlns:p14="http://schemas.microsoft.com/office/powerpoint/2010/main" val="410005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6358-8F09-4FCC-8922-92C1955D0431}"/>
              </a:ext>
            </a:extLst>
          </p:cNvPr>
          <p:cNvSpPr>
            <a:spLocks noGrp="1"/>
          </p:cNvSpPr>
          <p:nvPr>
            <p:ph type="title"/>
          </p:nvPr>
        </p:nvSpPr>
        <p:spPr>
          <a:xfrm>
            <a:off x="677334" y="131885"/>
            <a:ext cx="8596668" cy="597877"/>
          </a:xfrm>
        </p:spPr>
        <p:txBody>
          <a:bodyPr>
            <a:normAutofit fontScale="90000"/>
          </a:bodyPr>
          <a:lstStyle/>
          <a:p>
            <a:r>
              <a:rPr lang="en-GB" b="1" dirty="0"/>
              <a:t>Time Allocation for RE</a:t>
            </a:r>
            <a:br>
              <a:rPr lang="en-GB" b="1" dirty="0"/>
            </a:br>
            <a:endParaRPr lang="en-GB" dirty="0"/>
          </a:p>
        </p:txBody>
      </p:sp>
      <p:sp>
        <p:nvSpPr>
          <p:cNvPr id="3" name="Content Placeholder 2">
            <a:extLst>
              <a:ext uri="{FF2B5EF4-FFF2-40B4-BE49-F238E27FC236}">
                <a16:creationId xmlns:a16="http://schemas.microsoft.com/office/drawing/2014/main" id="{E806C4D2-2547-4680-B8C5-3434C0A1C680}"/>
              </a:ext>
            </a:extLst>
          </p:cNvPr>
          <p:cNvSpPr>
            <a:spLocks noGrp="1"/>
          </p:cNvSpPr>
          <p:nvPr>
            <p:ph idx="1"/>
          </p:nvPr>
        </p:nvSpPr>
        <p:spPr>
          <a:xfrm>
            <a:off x="677334" y="729763"/>
            <a:ext cx="8596668" cy="5311600"/>
          </a:xfrm>
        </p:spPr>
        <p:txBody>
          <a:bodyPr>
            <a:normAutofit fontScale="92500" lnSpcReduction="20000"/>
          </a:bodyPr>
          <a:lstStyle/>
          <a:p>
            <a:pPr marL="0" indent="0">
              <a:buNone/>
            </a:pPr>
            <a:r>
              <a:rPr lang="en-GB" dirty="0">
                <a:solidFill>
                  <a:schemeClr val="accent2"/>
                </a:solidFill>
              </a:rPr>
              <a:t>In line with the requirements of the Hertfordshire Agreed Syllabus of Religious Education 2023-2028:</a:t>
            </a:r>
          </a:p>
          <a:p>
            <a:r>
              <a:rPr lang="en-GB" dirty="0"/>
              <a:t>RE must be taught at identifiable times in every year group </a:t>
            </a:r>
          </a:p>
          <a:p>
            <a:r>
              <a:rPr lang="en-GB" dirty="0"/>
              <a:t>It is a legal requirement for all pupils on the school register to have RE </a:t>
            </a:r>
          </a:p>
          <a:p>
            <a:r>
              <a:rPr lang="en-GB" dirty="0"/>
              <a:t>It is not a requirement for pupils in nursery schools or nursery classes, but the   Early Years and Foundation Stage (EYFS) curriculum must promote pupils’ spiritual, moral, social and cultural development  </a:t>
            </a:r>
          </a:p>
          <a:p>
            <a:r>
              <a:rPr lang="en-GB" dirty="0"/>
              <a:t>This Syllabus requires a minimum allocation of curriculum time distributed throughout the Key Stage for Key Stages 1 and 2. This gives schools the opportunity to be flexible in their approach to planning </a:t>
            </a:r>
          </a:p>
          <a:p>
            <a:r>
              <a:rPr lang="en-GB" dirty="0"/>
              <a:t>Flexible delivery can complement the regular programme of timetabled lessons. This may include a creative or cross-curricular approach to planning and delivery for whole school approaches such as a themed day or week for RE.</a:t>
            </a:r>
          </a:p>
          <a:p>
            <a:pPr marL="0" indent="0" algn="ctr">
              <a:buNone/>
            </a:pPr>
            <a:r>
              <a:rPr lang="en-GB" dirty="0"/>
              <a:t>   </a:t>
            </a:r>
            <a:r>
              <a:rPr lang="en-GB" dirty="0">
                <a:solidFill>
                  <a:schemeClr val="accent2"/>
                </a:solidFill>
              </a:rPr>
              <a:t>These minimum time requirements include visits and RE curriculum days but not school productions related to festivals or collective worship time</a:t>
            </a:r>
          </a:p>
          <a:p>
            <a:r>
              <a:rPr lang="en-GB" dirty="0"/>
              <a:t>EYFS RE delivered flexibly according to the statutory requirements of the EYFS Framework and to help meet the Early Learning Goals </a:t>
            </a:r>
          </a:p>
          <a:p>
            <a:r>
              <a:rPr lang="en-GB" dirty="0"/>
              <a:t>KS1 60 hours over 2 years (approximately 10 hours per term) </a:t>
            </a:r>
          </a:p>
          <a:p>
            <a:r>
              <a:rPr lang="en-GB" dirty="0"/>
              <a:t>KS2 156 hours over 4 years (approximately 13 hours per term) </a:t>
            </a:r>
          </a:p>
        </p:txBody>
      </p:sp>
    </p:spTree>
    <p:extLst>
      <p:ext uri="{BB962C8B-B14F-4D97-AF65-F5344CB8AC3E}">
        <p14:creationId xmlns:p14="http://schemas.microsoft.com/office/powerpoint/2010/main" val="357560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E7E2-BEE8-42B1-9795-FAFAC3D8E03D}"/>
              </a:ext>
            </a:extLst>
          </p:cNvPr>
          <p:cNvSpPr>
            <a:spLocks noGrp="1"/>
          </p:cNvSpPr>
          <p:nvPr>
            <p:ph type="title"/>
          </p:nvPr>
        </p:nvSpPr>
        <p:spPr>
          <a:xfrm>
            <a:off x="677334" y="193432"/>
            <a:ext cx="8596668" cy="597876"/>
          </a:xfrm>
        </p:spPr>
        <p:txBody>
          <a:bodyPr>
            <a:normAutofit fontScale="90000"/>
          </a:bodyPr>
          <a:lstStyle/>
          <a:p>
            <a:r>
              <a:rPr lang="en-GB" dirty="0"/>
              <a:t>The RE Curriculum</a:t>
            </a:r>
          </a:p>
        </p:txBody>
      </p:sp>
      <p:sp>
        <p:nvSpPr>
          <p:cNvPr id="3" name="Content Placeholder 2">
            <a:extLst>
              <a:ext uri="{FF2B5EF4-FFF2-40B4-BE49-F238E27FC236}">
                <a16:creationId xmlns:a16="http://schemas.microsoft.com/office/drawing/2014/main" id="{36F56938-F49E-4681-BDD5-E72B74C9B21C}"/>
              </a:ext>
            </a:extLst>
          </p:cNvPr>
          <p:cNvSpPr>
            <a:spLocks noGrp="1"/>
          </p:cNvSpPr>
          <p:nvPr>
            <p:ph idx="1"/>
          </p:nvPr>
        </p:nvSpPr>
        <p:spPr>
          <a:xfrm>
            <a:off x="677334" y="791308"/>
            <a:ext cx="8596668" cy="5934807"/>
          </a:xfrm>
        </p:spPr>
        <p:txBody>
          <a:bodyPr>
            <a:normAutofit fontScale="77500" lnSpcReduction="20000"/>
          </a:bodyPr>
          <a:lstStyle/>
          <a:p>
            <a:r>
              <a:rPr lang="en-GB" dirty="0"/>
              <a:t>Religious Education is unique in the school curriculum in that it is neither a core nor a foundation subject, but it is a statutory requirement that RE is taught in all primary schools.</a:t>
            </a:r>
          </a:p>
          <a:p>
            <a:r>
              <a:rPr lang="en-GB" dirty="0"/>
              <a:t>It is the intent of Hollybush Primary School that Religious Education promotes an enquiry-based approach through the implementation of the Hertfordshire SACRE Agreed Syllabus 2023, which covers Early Years and Foundation Stage, Key Stage 1 and 2. </a:t>
            </a:r>
          </a:p>
          <a:p>
            <a:pPr marL="0" indent="0">
              <a:buNone/>
            </a:pPr>
            <a:r>
              <a:rPr lang="en-GB" b="1" dirty="0">
                <a:solidFill>
                  <a:schemeClr val="accent2"/>
                </a:solidFill>
              </a:rPr>
              <a:t>How we do this</a:t>
            </a:r>
            <a:endParaRPr lang="en-GB" dirty="0">
              <a:solidFill>
                <a:schemeClr val="accent2"/>
              </a:solidFill>
            </a:endParaRPr>
          </a:p>
          <a:p>
            <a:pPr marL="0" indent="0">
              <a:buNone/>
            </a:pPr>
            <a:r>
              <a:rPr lang="en-GB" dirty="0">
                <a:solidFill>
                  <a:schemeClr val="accent2"/>
                </a:solidFill>
              </a:rPr>
              <a:t>The learning objectives of the RE Agreed Syllabus are achieved through the following ways:</a:t>
            </a:r>
          </a:p>
          <a:p>
            <a:r>
              <a:rPr lang="en-GB" dirty="0"/>
              <a:t>handling artefacts</a:t>
            </a:r>
          </a:p>
          <a:p>
            <a:r>
              <a:rPr lang="en-GB" dirty="0"/>
              <a:t>exploring sacred texts</a:t>
            </a:r>
          </a:p>
          <a:p>
            <a:r>
              <a:rPr lang="en-GB" dirty="0"/>
              <a:t>using imaginative play or drama to express feelings and ideas</a:t>
            </a:r>
          </a:p>
          <a:p>
            <a:r>
              <a:rPr lang="en-GB" dirty="0"/>
              <a:t>responding to images, games, stories, art, music and dance</a:t>
            </a:r>
          </a:p>
          <a:p>
            <a:r>
              <a:rPr lang="en-GB" dirty="0"/>
              <a:t>meeting visitors from local religious communities</a:t>
            </a:r>
          </a:p>
          <a:p>
            <a:r>
              <a:rPr lang="en-GB" dirty="0"/>
              <a:t>making visits to religious places of worship where possible, and where not, making use of videos and the internet</a:t>
            </a:r>
          </a:p>
          <a:p>
            <a:r>
              <a:rPr lang="en-GB" dirty="0"/>
              <a:t>taking part in whole school events (Christingle service, significant day assemblies, multi-faith days, Harvest Festival, school performances)</a:t>
            </a:r>
          </a:p>
          <a:p>
            <a:r>
              <a:rPr lang="en-GB" dirty="0"/>
              <a:t>participating in moments of quiet reflection</a:t>
            </a:r>
          </a:p>
          <a:p>
            <a:r>
              <a:rPr lang="en-GB" dirty="0"/>
              <a:t>participating in assemblies</a:t>
            </a:r>
          </a:p>
          <a:p>
            <a:r>
              <a:rPr lang="en-GB" dirty="0"/>
              <a:t>using ICT to further explore religion and belief globally</a:t>
            </a:r>
          </a:p>
          <a:p>
            <a:r>
              <a:rPr lang="en-GB" dirty="0"/>
              <a:t>comparing religions and worldviews through discussion</a:t>
            </a:r>
          </a:p>
          <a:p>
            <a:r>
              <a:rPr lang="en-GB" dirty="0"/>
              <a:t>debating and communicating religious belief, world views and philosophical ideas, and answering and asking ultimate questions posed by these.</a:t>
            </a:r>
          </a:p>
          <a:p>
            <a:endParaRPr lang="en-GB" dirty="0"/>
          </a:p>
        </p:txBody>
      </p:sp>
    </p:spTree>
    <p:extLst>
      <p:ext uri="{BB962C8B-B14F-4D97-AF65-F5344CB8AC3E}">
        <p14:creationId xmlns:p14="http://schemas.microsoft.com/office/powerpoint/2010/main" val="97224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562C7-CF50-4FBA-A3E0-3D27970DC9A6}"/>
              </a:ext>
            </a:extLst>
          </p:cNvPr>
          <p:cNvSpPr>
            <a:spLocks noGrp="1"/>
          </p:cNvSpPr>
          <p:nvPr>
            <p:ph idx="1"/>
          </p:nvPr>
        </p:nvSpPr>
        <p:spPr>
          <a:xfrm>
            <a:off x="677334" y="272563"/>
            <a:ext cx="8596668" cy="5768800"/>
          </a:xfrm>
        </p:spPr>
        <p:txBody>
          <a:bodyPr/>
          <a:lstStyle/>
          <a:p>
            <a:pPr marL="0" indent="0">
              <a:buNone/>
            </a:pPr>
            <a:r>
              <a:rPr lang="en-GB" b="1" dirty="0">
                <a:solidFill>
                  <a:schemeClr val="accent2"/>
                </a:solidFill>
              </a:rPr>
              <a:t>Early Years Foundation Stage</a:t>
            </a:r>
            <a:endParaRPr lang="en-GB" dirty="0">
              <a:solidFill>
                <a:schemeClr val="accent2"/>
              </a:solidFill>
            </a:endParaRPr>
          </a:p>
          <a:p>
            <a:r>
              <a:rPr lang="en-GB" dirty="0"/>
              <a:t>Pupils are introduced to Christianity as the ‘heritage religion’ and the one that most influences school and community life. They are taught about traditions, beliefs and worldviews outside of their own experiences through exploring other cultures and practices in the wider world. Where pertinent, the different religious faiths and experiences and celebrations of classmates are drawn upon.</a:t>
            </a:r>
          </a:p>
          <a:p>
            <a:r>
              <a:rPr lang="en-GB" b="1" dirty="0">
                <a:solidFill>
                  <a:schemeClr val="accent2"/>
                </a:solidFill>
              </a:rPr>
              <a:t>Content and approach</a:t>
            </a:r>
            <a:endParaRPr lang="en-GB" dirty="0">
              <a:solidFill>
                <a:schemeClr val="accent2"/>
              </a:solidFill>
            </a:endParaRPr>
          </a:p>
          <a:p>
            <a:pPr marL="0" indent="0">
              <a:buNone/>
            </a:pPr>
            <a:r>
              <a:rPr lang="en-GB" dirty="0">
                <a:solidFill>
                  <a:schemeClr val="accent2"/>
                </a:solidFill>
              </a:rPr>
              <a:t>In line with the legal requirements and the 2023 Herts SACRE Agreed Syllabus, more time is spent on Christianity than on any other religion or worldview, </a:t>
            </a:r>
            <a:r>
              <a:rPr lang="en-GB" i="1" dirty="0">
                <a:solidFill>
                  <a:schemeClr val="accent2"/>
                </a:solidFill>
              </a:rPr>
              <a:t>“to reflect the fact that the religious traditions in Great Britain are in the main Christian”</a:t>
            </a:r>
            <a:r>
              <a:rPr lang="en-GB" dirty="0">
                <a:solidFill>
                  <a:schemeClr val="accent2"/>
                </a:solidFill>
              </a:rPr>
              <a:t> (Education Act 1988).</a:t>
            </a:r>
          </a:p>
          <a:p>
            <a:r>
              <a:rPr lang="en-GB" b="1" dirty="0">
                <a:solidFill>
                  <a:schemeClr val="accent2"/>
                </a:solidFill>
              </a:rPr>
              <a:t>Principal religions</a:t>
            </a:r>
            <a:r>
              <a:rPr lang="en-GB" dirty="0"/>
              <a:t> represented in Great Britain are usually regarded as: Buddhism, Islam, Judaism, Hinduism and Sikhism.</a:t>
            </a:r>
          </a:p>
          <a:p>
            <a:r>
              <a:rPr lang="en-GB" b="1" dirty="0">
                <a:solidFill>
                  <a:schemeClr val="accent2"/>
                </a:solidFill>
              </a:rPr>
              <a:t>Other religions and non-religious worldviews</a:t>
            </a:r>
            <a:r>
              <a:rPr lang="en-GB" dirty="0"/>
              <a:t> may include: the Baha’i faith, Church of Jesus Christ of Latter Day Saints, Jehovah’s Witnesses, Rastafarians, Pagans, Hare Krishnas, African churches, Humanists and Atheists.</a:t>
            </a:r>
          </a:p>
          <a:p>
            <a:endParaRPr lang="en-GB" dirty="0"/>
          </a:p>
          <a:p>
            <a:pPr marL="0" indent="0">
              <a:buNone/>
            </a:pPr>
            <a:endParaRPr lang="en-GB" dirty="0"/>
          </a:p>
        </p:txBody>
      </p:sp>
    </p:spTree>
    <p:extLst>
      <p:ext uri="{BB962C8B-B14F-4D97-AF65-F5344CB8AC3E}">
        <p14:creationId xmlns:p14="http://schemas.microsoft.com/office/powerpoint/2010/main" val="354265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57E9D-CAAF-4D2C-BDB9-DF1C6EA9C87B}"/>
              </a:ext>
            </a:extLst>
          </p:cNvPr>
          <p:cNvSpPr>
            <a:spLocks noGrp="1"/>
          </p:cNvSpPr>
          <p:nvPr>
            <p:ph idx="1"/>
          </p:nvPr>
        </p:nvSpPr>
        <p:spPr>
          <a:xfrm>
            <a:off x="677334" y="386862"/>
            <a:ext cx="8596668" cy="6286499"/>
          </a:xfrm>
        </p:spPr>
        <p:txBody>
          <a:bodyPr>
            <a:normAutofit fontScale="92500" lnSpcReduction="10000"/>
          </a:bodyPr>
          <a:lstStyle/>
          <a:p>
            <a:pPr marL="0" indent="0">
              <a:buNone/>
            </a:pPr>
            <a:r>
              <a:rPr lang="en-GB" b="1" dirty="0">
                <a:solidFill>
                  <a:schemeClr val="accent2"/>
                </a:solidFill>
              </a:rPr>
              <a:t>Foundation Stage</a:t>
            </a:r>
            <a:endParaRPr lang="en-GB" dirty="0">
              <a:solidFill>
                <a:schemeClr val="accent2"/>
              </a:solidFill>
            </a:endParaRPr>
          </a:p>
          <a:p>
            <a:pPr marL="0" indent="0">
              <a:buNone/>
            </a:pPr>
            <a:r>
              <a:rPr lang="en-GB" dirty="0"/>
              <a:t>Foundation stage must have the opportunities to learn about Christianity and other religions represented in the class. They celebrate a range of different festivals throughout the year and build on topic work as appropriate.</a:t>
            </a:r>
          </a:p>
          <a:p>
            <a:pPr marL="0" indent="0">
              <a:buNone/>
            </a:pPr>
            <a:r>
              <a:rPr lang="en-GB" b="1" dirty="0">
                <a:solidFill>
                  <a:schemeClr val="accent2"/>
                </a:solidFill>
              </a:rPr>
              <a:t>Key Stage One</a:t>
            </a:r>
          </a:p>
          <a:p>
            <a:pPr marL="0" indent="0">
              <a:buNone/>
            </a:pPr>
            <a:r>
              <a:rPr lang="en-GB" dirty="0"/>
              <a:t>Christianity and at least one other Abrahamic religion are to be studied in depth   (Judaism and/or Islam), or the predominant additional principal faith represented in the school. Pupils may also learn from other religions and worldviews in thematic units.</a:t>
            </a:r>
          </a:p>
          <a:p>
            <a:pPr marL="0" indent="0">
              <a:buNone/>
            </a:pPr>
            <a:r>
              <a:rPr lang="en-GB" b="1" dirty="0">
                <a:solidFill>
                  <a:schemeClr val="accent2"/>
                </a:solidFill>
              </a:rPr>
              <a:t>Lower Key Stage Two</a:t>
            </a:r>
          </a:p>
          <a:p>
            <a:pPr marL="0" indent="0">
              <a:buNone/>
            </a:pPr>
            <a:r>
              <a:rPr lang="en-GB" dirty="0"/>
              <a:t>Christianity and at least two other principal faiths are to be studied in depth, one Abrahamic and one Dharmic. (Recommended focus faiths for lower KS2 – Christianity, Islam, Hinduism or Sikhism). Pupils may also learn from other religions and worldviews in thematic units</a:t>
            </a:r>
            <a:endParaRPr lang="en-GB" dirty="0">
              <a:solidFill>
                <a:schemeClr val="accent2"/>
              </a:solidFill>
            </a:endParaRPr>
          </a:p>
          <a:p>
            <a:pPr marL="0" indent="0">
              <a:buNone/>
            </a:pPr>
            <a:r>
              <a:rPr lang="en-GB" b="1" dirty="0">
                <a:solidFill>
                  <a:schemeClr val="accent2"/>
                </a:solidFill>
              </a:rPr>
              <a:t>Upper Key Stage Two</a:t>
            </a:r>
          </a:p>
          <a:p>
            <a:pPr marL="0" indent="0">
              <a:buNone/>
            </a:pPr>
            <a:r>
              <a:rPr lang="en-GB" dirty="0"/>
              <a:t>Christianity and at least two other principal faiths are to be studied in depth, one Abrahamic and one Dharmic. (Recommended focus faiths for upper KS2 – Christianity, Judaism, Hinduism or Buddhism). Pupils may also learn from other religions and worldviews in thematic units.</a:t>
            </a:r>
          </a:p>
          <a:p>
            <a:pPr marL="0" indent="0">
              <a:buNone/>
            </a:pPr>
            <a:r>
              <a:rPr lang="en-GB" sz="1300" dirty="0">
                <a:solidFill>
                  <a:schemeClr val="accent2"/>
                </a:solidFill>
              </a:rPr>
              <a:t>Abrahamic Faiths (from the line of Abraham) Judaism, Christianity, Islam Dharmic traditions (sharing the concept of Dharma) Sanatana Dharma (‘Hinduism’), Buddhist Dhamma (‘Buddhism’), Sikhi (‘Sikhism’)</a:t>
            </a:r>
            <a:endParaRPr lang="en-GB" sz="1300" b="1" dirty="0">
              <a:solidFill>
                <a:schemeClr val="accent2"/>
              </a:solidFill>
            </a:endParaRPr>
          </a:p>
        </p:txBody>
      </p:sp>
    </p:spTree>
    <p:extLst>
      <p:ext uri="{BB962C8B-B14F-4D97-AF65-F5344CB8AC3E}">
        <p14:creationId xmlns:p14="http://schemas.microsoft.com/office/powerpoint/2010/main" val="7994909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229</TotalTime>
  <Words>2063</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Religious Education at Hollybush School   October 2023</vt:lpstr>
      <vt:lpstr>PowerPoint Presentation</vt:lpstr>
      <vt:lpstr>Religious Education - Aims</vt:lpstr>
      <vt:lpstr>Continuity and Change</vt:lpstr>
      <vt:lpstr>Continuity and Change</vt:lpstr>
      <vt:lpstr>Time Allocation for RE </vt:lpstr>
      <vt:lpstr>The RE Curriculum</vt:lpstr>
      <vt:lpstr>PowerPoint Presentation</vt:lpstr>
      <vt:lpstr>PowerPoint Presentation</vt:lpstr>
      <vt:lpstr>The ‘five keys’ RE planning model for SEND</vt:lpstr>
      <vt:lpstr>The 8 Key Areas</vt:lpstr>
      <vt:lpstr>Curriculum impact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Education at Hollybush School</dc:title>
  <dc:creator>Donna  Botterman</dc:creator>
  <cp:lastModifiedBy>Donna  Botterman</cp:lastModifiedBy>
  <cp:revision>28</cp:revision>
  <dcterms:created xsi:type="dcterms:W3CDTF">2023-11-02T11:43:49Z</dcterms:created>
  <dcterms:modified xsi:type="dcterms:W3CDTF">2023-11-02T15:35:19Z</dcterms:modified>
</cp:coreProperties>
</file>