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94" r:id="rId2"/>
    <p:sldId id="301" r:id="rId3"/>
    <p:sldId id="303" r:id="rId4"/>
    <p:sldId id="308" r:id="rId5"/>
    <p:sldId id="295" r:id="rId6"/>
    <p:sldId id="296" r:id="rId7"/>
    <p:sldId id="298" r:id="rId8"/>
    <p:sldId id="299" r:id="rId9"/>
    <p:sldId id="300" r:id="rId10"/>
    <p:sldId id="292" r:id="rId11"/>
    <p:sldId id="297" r:id="rId12"/>
    <p:sldId id="309" r:id="rId13"/>
    <p:sldId id="310" r:id="rId14"/>
    <p:sldId id="311" r:id="rId15"/>
    <p:sldId id="312" r:id="rId16"/>
    <p:sldId id="305" r:id="rId17"/>
    <p:sldId id="307" r:id="rId18"/>
    <p:sldId id="293" r:id="rId19"/>
    <p:sldId id="306" r:id="rId20"/>
    <p:sldId id="31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91" autoAdjust="0"/>
    <p:restoredTop sz="94660"/>
  </p:normalViewPr>
  <p:slideViewPr>
    <p:cSldViewPr snapToGrid="0">
      <p:cViewPr varScale="1">
        <p:scale>
          <a:sx n="73" d="100"/>
          <a:sy n="73" d="100"/>
        </p:scale>
        <p:origin x="75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9C8A6-F737-4EFE-A0D7-66E3BDE3010C}" type="datetimeFigureOut">
              <a:rPr lang="en-GB" smtClean="0"/>
              <a:t>30/11/2022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01C5C5-1F8C-4A12-A42D-A6FB74BE5AE8}" type="slidenum">
              <a:rPr lang="en-GB" smtClean="0"/>
              <a:t>‹#›</a:t>
            </a:fld>
            <a:endParaRPr lang="en-GB"/>
          </a:p>
        </p:txBody>
      </p:sp>
    </p:spTree>
    <p:extLst>
      <p:ext uri="{BB962C8B-B14F-4D97-AF65-F5344CB8AC3E}">
        <p14:creationId xmlns:p14="http://schemas.microsoft.com/office/powerpoint/2010/main" val="2992040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F8ECBFA-1631-4ED7-9CAF-A3FEB39E0ADE}"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8B3B17-663C-45A6-BA6F-275A4A29959F}" type="slidenum">
              <a:rPr lang="en-GB" smtClean="0"/>
              <a:t>‹#›</a:t>
            </a:fld>
            <a:endParaRPr lang="en-GB"/>
          </a:p>
        </p:txBody>
      </p:sp>
    </p:spTree>
    <p:extLst>
      <p:ext uri="{BB962C8B-B14F-4D97-AF65-F5344CB8AC3E}">
        <p14:creationId xmlns:p14="http://schemas.microsoft.com/office/powerpoint/2010/main" val="1964044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8ECBFA-1631-4ED7-9CAF-A3FEB39E0ADE}"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8B3B17-663C-45A6-BA6F-275A4A29959F}" type="slidenum">
              <a:rPr lang="en-GB" smtClean="0"/>
              <a:t>‹#›</a:t>
            </a:fld>
            <a:endParaRPr lang="en-GB"/>
          </a:p>
        </p:txBody>
      </p:sp>
    </p:spTree>
    <p:extLst>
      <p:ext uri="{BB962C8B-B14F-4D97-AF65-F5344CB8AC3E}">
        <p14:creationId xmlns:p14="http://schemas.microsoft.com/office/powerpoint/2010/main" val="3318769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8ECBFA-1631-4ED7-9CAF-A3FEB39E0ADE}"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8B3B17-663C-45A6-BA6F-275A4A29959F}" type="slidenum">
              <a:rPr lang="en-GB" smtClean="0"/>
              <a:t>‹#›</a:t>
            </a:fld>
            <a:endParaRPr lang="en-GB"/>
          </a:p>
        </p:txBody>
      </p:sp>
    </p:spTree>
    <p:extLst>
      <p:ext uri="{BB962C8B-B14F-4D97-AF65-F5344CB8AC3E}">
        <p14:creationId xmlns:p14="http://schemas.microsoft.com/office/powerpoint/2010/main" val="2683814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8ECBFA-1631-4ED7-9CAF-A3FEB39E0ADE}"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8B3B17-663C-45A6-BA6F-275A4A29959F}" type="slidenum">
              <a:rPr lang="en-GB" smtClean="0"/>
              <a:t>‹#›</a:t>
            </a:fld>
            <a:endParaRPr lang="en-GB"/>
          </a:p>
        </p:txBody>
      </p:sp>
    </p:spTree>
    <p:extLst>
      <p:ext uri="{BB962C8B-B14F-4D97-AF65-F5344CB8AC3E}">
        <p14:creationId xmlns:p14="http://schemas.microsoft.com/office/powerpoint/2010/main" val="394168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8ECBFA-1631-4ED7-9CAF-A3FEB39E0ADE}"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8B3B17-663C-45A6-BA6F-275A4A29959F}" type="slidenum">
              <a:rPr lang="en-GB" smtClean="0"/>
              <a:t>‹#›</a:t>
            </a:fld>
            <a:endParaRPr lang="en-GB"/>
          </a:p>
        </p:txBody>
      </p:sp>
    </p:spTree>
    <p:extLst>
      <p:ext uri="{BB962C8B-B14F-4D97-AF65-F5344CB8AC3E}">
        <p14:creationId xmlns:p14="http://schemas.microsoft.com/office/powerpoint/2010/main" val="2814613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F8ECBFA-1631-4ED7-9CAF-A3FEB39E0ADE}" type="datetimeFigureOut">
              <a:rPr lang="en-GB" smtClean="0"/>
              <a:t>30/11/2022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8B3B17-663C-45A6-BA6F-275A4A29959F}" type="slidenum">
              <a:rPr lang="en-GB" smtClean="0"/>
              <a:t>‹#›</a:t>
            </a:fld>
            <a:endParaRPr lang="en-GB"/>
          </a:p>
        </p:txBody>
      </p:sp>
    </p:spTree>
    <p:extLst>
      <p:ext uri="{BB962C8B-B14F-4D97-AF65-F5344CB8AC3E}">
        <p14:creationId xmlns:p14="http://schemas.microsoft.com/office/powerpoint/2010/main" val="1943172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F8ECBFA-1631-4ED7-9CAF-A3FEB39E0ADE}" type="datetimeFigureOut">
              <a:rPr lang="en-GB" smtClean="0"/>
              <a:t>30/11/2022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8B3B17-663C-45A6-BA6F-275A4A29959F}" type="slidenum">
              <a:rPr lang="en-GB" smtClean="0"/>
              <a:t>‹#›</a:t>
            </a:fld>
            <a:endParaRPr lang="en-GB"/>
          </a:p>
        </p:txBody>
      </p:sp>
    </p:spTree>
    <p:extLst>
      <p:ext uri="{BB962C8B-B14F-4D97-AF65-F5344CB8AC3E}">
        <p14:creationId xmlns:p14="http://schemas.microsoft.com/office/powerpoint/2010/main" val="2572188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F8ECBFA-1631-4ED7-9CAF-A3FEB39E0ADE}" type="datetimeFigureOut">
              <a:rPr lang="en-GB" smtClean="0"/>
              <a:t>30/11/2022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8B3B17-663C-45A6-BA6F-275A4A29959F}" type="slidenum">
              <a:rPr lang="en-GB" smtClean="0"/>
              <a:t>‹#›</a:t>
            </a:fld>
            <a:endParaRPr lang="en-GB"/>
          </a:p>
        </p:txBody>
      </p:sp>
    </p:spTree>
    <p:extLst>
      <p:ext uri="{BB962C8B-B14F-4D97-AF65-F5344CB8AC3E}">
        <p14:creationId xmlns:p14="http://schemas.microsoft.com/office/powerpoint/2010/main" val="401894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ECBFA-1631-4ED7-9CAF-A3FEB39E0ADE}" type="datetimeFigureOut">
              <a:rPr lang="en-GB" smtClean="0"/>
              <a:t>30/11/2022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8B3B17-663C-45A6-BA6F-275A4A29959F}" type="slidenum">
              <a:rPr lang="en-GB" smtClean="0"/>
              <a:t>‹#›</a:t>
            </a:fld>
            <a:endParaRPr lang="en-GB"/>
          </a:p>
        </p:txBody>
      </p:sp>
    </p:spTree>
    <p:extLst>
      <p:ext uri="{BB962C8B-B14F-4D97-AF65-F5344CB8AC3E}">
        <p14:creationId xmlns:p14="http://schemas.microsoft.com/office/powerpoint/2010/main" val="3266542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8ECBFA-1631-4ED7-9CAF-A3FEB39E0ADE}" type="datetimeFigureOut">
              <a:rPr lang="en-GB" smtClean="0"/>
              <a:t>30/11/2022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8B3B17-663C-45A6-BA6F-275A4A29959F}" type="slidenum">
              <a:rPr lang="en-GB" smtClean="0"/>
              <a:t>‹#›</a:t>
            </a:fld>
            <a:endParaRPr lang="en-GB"/>
          </a:p>
        </p:txBody>
      </p:sp>
    </p:spTree>
    <p:extLst>
      <p:ext uri="{BB962C8B-B14F-4D97-AF65-F5344CB8AC3E}">
        <p14:creationId xmlns:p14="http://schemas.microsoft.com/office/powerpoint/2010/main" val="3014434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8ECBFA-1631-4ED7-9CAF-A3FEB39E0ADE}" type="datetimeFigureOut">
              <a:rPr lang="en-GB" smtClean="0"/>
              <a:t>30/11/2022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8B3B17-663C-45A6-BA6F-275A4A29959F}" type="slidenum">
              <a:rPr lang="en-GB" smtClean="0"/>
              <a:t>‹#›</a:t>
            </a:fld>
            <a:endParaRPr lang="en-GB"/>
          </a:p>
        </p:txBody>
      </p:sp>
    </p:spTree>
    <p:extLst>
      <p:ext uri="{BB962C8B-B14F-4D97-AF65-F5344CB8AC3E}">
        <p14:creationId xmlns:p14="http://schemas.microsoft.com/office/powerpoint/2010/main" val="3539339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ECBFA-1631-4ED7-9CAF-A3FEB39E0ADE}" type="datetimeFigureOut">
              <a:rPr lang="en-GB" smtClean="0"/>
              <a:t>30/11/2022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B3B17-663C-45A6-BA6F-275A4A29959F}" type="slidenum">
              <a:rPr lang="en-GB" smtClean="0"/>
              <a:t>‹#›</a:t>
            </a:fld>
            <a:endParaRPr lang="en-GB"/>
          </a:p>
        </p:txBody>
      </p:sp>
    </p:spTree>
    <p:extLst>
      <p:ext uri="{BB962C8B-B14F-4D97-AF65-F5344CB8AC3E}">
        <p14:creationId xmlns:p14="http://schemas.microsoft.com/office/powerpoint/2010/main" val="692368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nspcc.org.uk/keeping-children-safe/support-for-parents/pants-underwear-rule/" TargetMode="External"/><Relationship Id="rId2" Type="http://schemas.openxmlformats.org/officeDocument/2006/relationships/hyperlink" Target="https://www.ceop.police.uk/Safety-Centre/"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nspcc.org.uk/keeping-children-safe/support-for-parents/pants-underwear-rule/" TargetMode="External"/><Relationship Id="rId2" Type="http://schemas.openxmlformats.org/officeDocument/2006/relationships/hyperlink" Target="https://www.ceop.police.uk/Safety-Centre/"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nspcc.org.uk/keeping-children-safe/support-for-parents/pants-underwear-rule/" TargetMode="External"/><Relationship Id="rId2" Type="http://schemas.openxmlformats.org/officeDocument/2006/relationships/hyperlink" Target="https://www.ceop.police.uk/Safety-Centre/" TargetMode="External"/><Relationship Id="rId1" Type="http://schemas.openxmlformats.org/officeDocument/2006/relationships/slideLayout" Target="../slideLayouts/slideLayout1.xml"/><Relationship Id="rId4" Type="http://schemas.openxmlformats.org/officeDocument/2006/relationships/hyperlink" Target="https://www.nspcc.org.uk/keeping-children-safe/online-safety/talking-child-online-safety/"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nspcc.org.uk/keeping-children-safe/support-for-parents/pants-underwear-rule/" TargetMode="External"/><Relationship Id="rId2" Type="http://schemas.openxmlformats.org/officeDocument/2006/relationships/hyperlink" Target="https://www.ceop.police.uk/Safety-Centre/" TargetMode="External"/><Relationship Id="rId1" Type="http://schemas.openxmlformats.org/officeDocument/2006/relationships/slideLayout" Target="../slideLayouts/slideLayout1.xml"/><Relationship Id="rId5" Type="http://schemas.openxmlformats.org/officeDocument/2006/relationships/hyperlink" Target="https://www.nspcc.org.uk/keeping-children-safe/online-safety/online-games/" TargetMode="External"/><Relationship Id="rId4" Type="http://schemas.openxmlformats.org/officeDocument/2006/relationships/hyperlink" Target="https://www.nspcc.org.uk/keeping-children-safe/online-safety/talking-child-online-safety/"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nspcc.org.uk/keeping-children-safe/support-for-parents/pants-underwear-rule/" TargetMode="External"/><Relationship Id="rId7" Type="http://schemas.openxmlformats.org/officeDocument/2006/relationships/hyperlink" Target="https://www.thinkuknow.co.uk/parents/jessie-and-friends/" TargetMode="External"/><Relationship Id="rId2" Type="http://schemas.openxmlformats.org/officeDocument/2006/relationships/hyperlink" Target="https://www.ceop.police.uk/Safety-Centre/" TargetMode="External"/><Relationship Id="rId1" Type="http://schemas.openxmlformats.org/officeDocument/2006/relationships/slideLayout" Target="../slideLayouts/slideLayout1.xml"/><Relationship Id="rId6" Type="http://schemas.openxmlformats.org/officeDocument/2006/relationships/hyperlink" Target="https://www.nspcc.org.uk/keeping-children-safe/online-safety/parental-controls/" TargetMode="External"/><Relationship Id="rId5" Type="http://schemas.openxmlformats.org/officeDocument/2006/relationships/hyperlink" Target="https://www.nspcc.org.uk/keeping-children-safe/online-safety/online-games/" TargetMode="External"/><Relationship Id="rId4" Type="http://schemas.openxmlformats.org/officeDocument/2006/relationships/hyperlink" Target="https://www.nspcc.org.uk/keeping-children-safe/online-safety/talking-child-online-safety/"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nspcc.org.uk/keeping-children-safe/online-safety/online-safety-blog/roblox/"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nspcc.org.uk/keeping-children-safe/online-safety/"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4MpenH51ek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4MpenH51ek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129255" y="587828"/>
            <a:ext cx="9556527" cy="3139321"/>
          </a:xfrm>
          <a:prstGeom prst="rect">
            <a:avLst/>
          </a:prstGeom>
          <a:noFill/>
        </p:spPr>
        <p:txBody>
          <a:bodyPr wrap="none" rtlCol="0">
            <a:spAutoFit/>
          </a:bodyPr>
          <a:lstStyle/>
          <a:p>
            <a:pPr algn="ctr"/>
            <a:r>
              <a:rPr lang="en-GB" sz="6600" b="1" dirty="0" smtClean="0"/>
              <a:t>Online Safety Presentation</a:t>
            </a:r>
          </a:p>
          <a:p>
            <a:pPr algn="ctr"/>
            <a:r>
              <a:rPr lang="en-GB" sz="6600" dirty="0" err="1" smtClean="0"/>
              <a:t>Hollybush</a:t>
            </a:r>
            <a:r>
              <a:rPr lang="en-GB" sz="6600" dirty="0" smtClean="0"/>
              <a:t> Primary School</a:t>
            </a:r>
          </a:p>
          <a:p>
            <a:pPr algn="ctr"/>
            <a:r>
              <a:rPr lang="en-GB" sz="6600" dirty="0" smtClean="0"/>
              <a:t>30.11.2022</a:t>
            </a:r>
            <a:endParaRPr lang="en-GB" sz="6600" dirty="0"/>
          </a:p>
        </p:txBody>
      </p:sp>
    </p:spTree>
    <p:extLst>
      <p:ext uri="{BB962C8B-B14F-4D97-AF65-F5344CB8AC3E}">
        <p14:creationId xmlns:p14="http://schemas.microsoft.com/office/powerpoint/2010/main" val="1579917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30925" y="200524"/>
            <a:ext cx="6096000" cy="6555641"/>
          </a:xfrm>
          <a:prstGeom prst="rect">
            <a:avLst/>
          </a:prstGeom>
        </p:spPr>
        <p:txBody>
          <a:bodyPr>
            <a:spAutoFit/>
          </a:bodyPr>
          <a:lstStyle/>
          <a:p>
            <a:r>
              <a:rPr lang="en-GB" sz="3500" b="1" dirty="0">
                <a:solidFill>
                  <a:srgbClr val="00B050"/>
                </a:solidFill>
                <a:latin typeface="Arial" panose="020B0604020202020204" pitchFamily="34" charset="0"/>
              </a:rPr>
              <a:t>Talking regularly </a:t>
            </a:r>
            <a:r>
              <a:rPr lang="en-GB" sz="3500" dirty="0">
                <a:solidFill>
                  <a:srgbClr val="525455"/>
                </a:solidFill>
                <a:latin typeface="Arial" panose="020B0604020202020204" pitchFamily="34" charset="0"/>
              </a:rPr>
              <a:t>with your child is the greatest tool to help keep them safe online. </a:t>
            </a:r>
            <a:r>
              <a:rPr lang="en-GB" sz="3500" b="1" dirty="0">
                <a:solidFill>
                  <a:srgbClr val="00B050"/>
                </a:solidFill>
                <a:latin typeface="Arial" panose="020B0604020202020204" pitchFamily="34" charset="0"/>
              </a:rPr>
              <a:t>Talking regularly </a:t>
            </a:r>
            <a:r>
              <a:rPr lang="en-GB" sz="3500" dirty="0">
                <a:solidFill>
                  <a:srgbClr val="525455"/>
                </a:solidFill>
                <a:latin typeface="Arial" panose="020B0604020202020204" pitchFamily="34" charset="0"/>
              </a:rPr>
              <a:t>and making it part of daily conversation, like you would about their day at school, will help your child feel relaxed. It also means when they do have any worries, they’re more likely to come and speak to you.</a:t>
            </a:r>
            <a:endParaRPr lang="en-GB" sz="3500" dirty="0"/>
          </a:p>
        </p:txBody>
      </p:sp>
      <p:pic>
        <p:nvPicPr>
          <p:cNvPr id="2052" name="Picture 4" descr="Teaching Your Child about Internet &amp; Online Safety | NSP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1340" y="0"/>
            <a:ext cx="5570660" cy="3135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383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91886" y="365760"/>
            <a:ext cx="11051177" cy="2246769"/>
          </a:xfrm>
          <a:prstGeom prst="rect">
            <a:avLst/>
          </a:prstGeom>
          <a:noFill/>
        </p:spPr>
        <p:txBody>
          <a:bodyPr wrap="square" rtlCol="0">
            <a:spAutoFit/>
          </a:bodyPr>
          <a:lstStyle/>
          <a:p>
            <a:r>
              <a:rPr lang="en-GB" sz="4000" b="1" dirty="0" smtClean="0"/>
              <a:t>Age-appropriate conversations (</a:t>
            </a:r>
            <a:r>
              <a:rPr lang="en-GB" sz="4000" b="1" dirty="0" smtClean="0">
                <a:hlinkClick r:id="rId2"/>
              </a:rPr>
              <a:t>CEOP</a:t>
            </a:r>
            <a:r>
              <a:rPr lang="en-GB" sz="4000" b="1" dirty="0" smtClean="0"/>
              <a:t> &amp; </a:t>
            </a:r>
            <a:r>
              <a:rPr lang="en-GB" sz="4000" b="1" dirty="0" smtClean="0">
                <a:hlinkClick r:id="rId3"/>
              </a:rPr>
              <a:t>PANTS</a:t>
            </a:r>
            <a:r>
              <a:rPr lang="en-GB" sz="4000" b="1" dirty="0" smtClean="0"/>
              <a:t>)</a:t>
            </a:r>
          </a:p>
          <a:p>
            <a:endParaRPr lang="en-GB" sz="3200" b="1" dirty="0" smtClean="0"/>
          </a:p>
          <a:p>
            <a:endParaRPr lang="en-GB" sz="3200" b="1" dirty="0"/>
          </a:p>
          <a:p>
            <a:endParaRPr lang="en-GB" dirty="0"/>
          </a:p>
          <a:p>
            <a:r>
              <a:rPr lang="en-GB" dirty="0" smtClean="0"/>
              <a:t> </a:t>
            </a:r>
          </a:p>
        </p:txBody>
      </p:sp>
    </p:spTree>
    <p:extLst>
      <p:ext uri="{BB962C8B-B14F-4D97-AF65-F5344CB8AC3E}">
        <p14:creationId xmlns:p14="http://schemas.microsoft.com/office/powerpoint/2010/main" val="412821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91886" y="365760"/>
            <a:ext cx="11051177" cy="3477875"/>
          </a:xfrm>
          <a:prstGeom prst="rect">
            <a:avLst/>
          </a:prstGeom>
          <a:noFill/>
        </p:spPr>
        <p:txBody>
          <a:bodyPr wrap="square" rtlCol="0">
            <a:spAutoFit/>
          </a:bodyPr>
          <a:lstStyle/>
          <a:p>
            <a:r>
              <a:rPr lang="en-GB" sz="4000" b="1" dirty="0" smtClean="0"/>
              <a:t>Age-appropriate conversations (</a:t>
            </a:r>
            <a:r>
              <a:rPr lang="en-GB" sz="4000" b="1" dirty="0" smtClean="0">
                <a:hlinkClick r:id="rId2"/>
              </a:rPr>
              <a:t>CEOP</a:t>
            </a:r>
            <a:r>
              <a:rPr lang="en-GB" sz="4000" b="1" dirty="0" smtClean="0"/>
              <a:t> &amp; </a:t>
            </a:r>
            <a:r>
              <a:rPr lang="en-GB" sz="4000" b="1" dirty="0" smtClean="0">
                <a:hlinkClick r:id="rId3"/>
              </a:rPr>
              <a:t>PANTS</a:t>
            </a:r>
            <a:r>
              <a:rPr lang="en-GB" sz="4000" b="1" dirty="0" smtClean="0"/>
              <a:t>)</a:t>
            </a:r>
          </a:p>
          <a:p>
            <a:endParaRPr lang="en-GB" sz="4000" b="1" dirty="0"/>
          </a:p>
          <a:p>
            <a:r>
              <a:rPr lang="en-GB" sz="4000" b="1" dirty="0" smtClean="0"/>
              <a:t>NSPCC online safety advice – 0808 800 5000</a:t>
            </a:r>
          </a:p>
          <a:p>
            <a:endParaRPr lang="en-GB" sz="3200" b="1" dirty="0" smtClean="0"/>
          </a:p>
          <a:p>
            <a:endParaRPr lang="en-GB" sz="3200" b="1" dirty="0"/>
          </a:p>
          <a:p>
            <a:endParaRPr lang="en-GB" dirty="0"/>
          </a:p>
          <a:p>
            <a:r>
              <a:rPr lang="en-GB" dirty="0" smtClean="0"/>
              <a:t> </a:t>
            </a:r>
          </a:p>
        </p:txBody>
      </p:sp>
    </p:spTree>
    <p:extLst>
      <p:ext uri="{BB962C8B-B14F-4D97-AF65-F5344CB8AC3E}">
        <p14:creationId xmlns:p14="http://schemas.microsoft.com/office/powerpoint/2010/main" val="4157661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91886" y="365760"/>
            <a:ext cx="11051177" cy="4708981"/>
          </a:xfrm>
          <a:prstGeom prst="rect">
            <a:avLst/>
          </a:prstGeom>
          <a:noFill/>
        </p:spPr>
        <p:txBody>
          <a:bodyPr wrap="square" rtlCol="0">
            <a:spAutoFit/>
          </a:bodyPr>
          <a:lstStyle/>
          <a:p>
            <a:r>
              <a:rPr lang="en-GB" sz="4000" b="1" dirty="0" smtClean="0"/>
              <a:t>Age-appropriate conversations (</a:t>
            </a:r>
            <a:r>
              <a:rPr lang="en-GB" sz="4000" b="1" dirty="0" smtClean="0">
                <a:hlinkClick r:id="rId2"/>
              </a:rPr>
              <a:t>CEOP</a:t>
            </a:r>
            <a:r>
              <a:rPr lang="en-GB" sz="4000" b="1" dirty="0" smtClean="0"/>
              <a:t> &amp; </a:t>
            </a:r>
            <a:r>
              <a:rPr lang="en-GB" sz="4000" b="1" dirty="0" smtClean="0">
                <a:hlinkClick r:id="rId3"/>
              </a:rPr>
              <a:t>PANTS</a:t>
            </a:r>
            <a:r>
              <a:rPr lang="en-GB" sz="4000" b="1" dirty="0" smtClean="0"/>
              <a:t>)</a:t>
            </a:r>
          </a:p>
          <a:p>
            <a:endParaRPr lang="en-GB" sz="4000" b="1" dirty="0"/>
          </a:p>
          <a:p>
            <a:r>
              <a:rPr lang="en-GB" sz="4000" b="1" dirty="0" smtClean="0"/>
              <a:t>NSPCC online safety advice – 0808 800 5000</a:t>
            </a:r>
          </a:p>
          <a:p>
            <a:endParaRPr lang="en-GB" sz="4000" b="1" dirty="0"/>
          </a:p>
          <a:p>
            <a:r>
              <a:rPr lang="en-GB" sz="4000" b="1" dirty="0" smtClean="0"/>
              <a:t>Tackling difficult conversations (</a:t>
            </a:r>
            <a:r>
              <a:rPr lang="en-GB" sz="4000" b="1" dirty="0" smtClean="0">
                <a:hlinkClick r:id="rId4"/>
              </a:rPr>
              <a:t>NSPCC</a:t>
            </a:r>
            <a:r>
              <a:rPr lang="en-GB" sz="4000" b="1" dirty="0" smtClean="0"/>
              <a:t>)</a:t>
            </a:r>
          </a:p>
          <a:p>
            <a:endParaRPr lang="en-GB" sz="3200" b="1" dirty="0" smtClean="0"/>
          </a:p>
          <a:p>
            <a:endParaRPr lang="en-GB" sz="3200" b="1" dirty="0"/>
          </a:p>
          <a:p>
            <a:endParaRPr lang="en-GB" dirty="0"/>
          </a:p>
          <a:p>
            <a:r>
              <a:rPr lang="en-GB" dirty="0" smtClean="0"/>
              <a:t> </a:t>
            </a:r>
          </a:p>
        </p:txBody>
      </p:sp>
    </p:spTree>
    <p:extLst>
      <p:ext uri="{BB962C8B-B14F-4D97-AF65-F5344CB8AC3E}">
        <p14:creationId xmlns:p14="http://schemas.microsoft.com/office/powerpoint/2010/main" val="952448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91886" y="365760"/>
            <a:ext cx="11051177" cy="5940088"/>
          </a:xfrm>
          <a:prstGeom prst="rect">
            <a:avLst/>
          </a:prstGeom>
          <a:noFill/>
        </p:spPr>
        <p:txBody>
          <a:bodyPr wrap="square" rtlCol="0">
            <a:spAutoFit/>
          </a:bodyPr>
          <a:lstStyle/>
          <a:p>
            <a:r>
              <a:rPr lang="en-GB" sz="4000" b="1" dirty="0" smtClean="0"/>
              <a:t>Age-appropriate conversations (</a:t>
            </a:r>
            <a:r>
              <a:rPr lang="en-GB" sz="4000" b="1" dirty="0" smtClean="0">
                <a:hlinkClick r:id="rId2"/>
              </a:rPr>
              <a:t>CEOP</a:t>
            </a:r>
            <a:r>
              <a:rPr lang="en-GB" sz="4000" b="1" dirty="0" smtClean="0"/>
              <a:t> &amp; </a:t>
            </a:r>
            <a:r>
              <a:rPr lang="en-GB" sz="4000" b="1" dirty="0" smtClean="0">
                <a:hlinkClick r:id="rId3"/>
              </a:rPr>
              <a:t>PANTS</a:t>
            </a:r>
            <a:r>
              <a:rPr lang="en-GB" sz="4000" b="1" dirty="0" smtClean="0"/>
              <a:t>)</a:t>
            </a:r>
          </a:p>
          <a:p>
            <a:endParaRPr lang="en-GB" sz="4000" b="1" dirty="0"/>
          </a:p>
          <a:p>
            <a:r>
              <a:rPr lang="en-GB" sz="4000" b="1" dirty="0" smtClean="0"/>
              <a:t>NSPCC online safety advice – 0808 800 5000</a:t>
            </a:r>
          </a:p>
          <a:p>
            <a:endParaRPr lang="en-GB" sz="4000" b="1" dirty="0"/>
          </a:p>
          <a:p>
            <a:r>
              <a:rPr lang="en-GB" sz="4000" b="1" dirty="0" smtClean="0"/>
              <a:t>Tackling difficult conversations (</a:t>
            </a:r>
            <a:r>
              <a:rPr lang="en-GB" sz="4000" b="1" dirty="0" smtClean="0">
                <a:hlinkClick r:id="rId4"/>
              </a:rPr>
              <a:t>NSPCC</a:t>
            </a:r>
            <a:r>
              <a:rPr lang="en-GB" sz="4000" b="1" dirty="0" smtClean="0"/>
              <a:t>)</a:t>
            </a:r>
          </a:p>
          <a:p>
            <a:endParaRPr lang="en-GB" sz="4000" b="1" dirty="0"/>
          </a:p>
          <a:p>
            <a:r>
              <a:rPr lang="en-GB" sz="4000" b="1" dirty="0" smtClean="0"/>
              <a:t>Be informed – </a:t>
            </a:r>
            <a:r>
              <a:rPr lang="en-GB" sz="4000" b="1" dirty="0" smtClean="0">
                <a:hlinkClick r:id="rId5"/>
              </a:rPr>
              <a:t>online games</a:t>
            </a:r>
            <a:endParaRPr lang="en-GB" sz="4000" b="1" dirty="0"/>
          </a:p>
          <a:p>
            <a:endParaRPr lang="en-GB" sz="3200" b="1" dirty="0" smtClean="0"/>
          </a:p>
          <a:p>
            <a:endParaRPr lang="en-GB" sz="3200" b="1" dirty="0"/>
          </a:p>
          <a:p>
            <a:endParaRPr lang="en-GB" dirty="0"/>
          </a:p>
          <a:p>
            <a:r>
              <a:rPr lang="en-GB" dirty="0" smtClean="0"/>
              <a:t> </a:t>
            </a:r>
          </a:p>
        </p:txBody>
      </p:sp>
    </p:spTree>
    <p:extLst>
      <p:ext uri="{BB962C8B-B14F-4D97-AF65-F5344CB8AC3E}">
        <p14:creationId xmlns:p14="http://schemas.microsoft.com/office/powerpoint/2010/main" val="618161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91886" y="365760"/>
            <a:ext cx="11051177" cy="7171194"/>
          </a:xfrm>
          <a:prstGeom prst="rect">
            <a:avLst/>
          </a:prstGeom>
          <a:noFill/>
        </p:spPr>
        <p:txBody>
          <a:bodyPr wrap="square" rtlCol="0">
            <a:spAutoFit/>
          </a:bodyPr>
          <a:lstStyle/>
          <a:p>
            <a:r>
              <a:rPr lang="en-GB" sz="4000" b="1" dirty="0" smtClean="0"/>
              <a:t>Age-appropriate conversations (</a:t>
            </a:r>
            <a:r>
              <a:rPr lang="en-GB" sz="4000" b="1" dirty="0" smtClean="0">
                <a:hlinkClick r:id="rId2"/>
              </a:rPr>
              <a:t>CEOP</a:t>
            </a:r>
            <a:r>
              <a:rPr lang="en-GB" sz="4000" b="1" dirty="0" smtClean="0"/>
              <a:t> &amp; </a:t>
            </a:r>
            <a:r>
              <a:rPr lang="en-GB" sz="4000" b="1" dirty="0" smtClean="0">
                <a:hlinkClick r:id="rId3"/>
              </a:rPr>
              <a:t>PANTS</a:t>
            </a:r>
            <a:r>
              <a:rPr lang="en-GB" sz="4000" b="1" dirty="0" smtClean="0"/>
              <a:t>)</a:t>
            </a:r>
          </a:p>
          <a:p>
            <a:endParaRPr lang="en-GB" sz="4000" b="1" dirty="0"/>
          </a:p>
          <a:p>
            <a:r>
              <a:rPr lang="en-GB" sz="4000" b="1" dirty="0" smtClean="0"/>
              <a:t>NSPCC online safety advice – 0808 800 5000</a:t>
            </a:r>
          </a:p>
          <a:p>
            <a:endParaRPr lang="en-GB" sz="4000" b="1" dirty="0"/>
          </a:p>
          <a:p>
            <a:r>
              <a:rPr lang="en-GB" sz="4000" b="1" dirty="0" smtClean="0"/>
              <a:t>Tackling difficult conversations (</a:t>
            </a:r>
            <a:r>
              <a:rPr lang="en-GB" sz="4000" b="1" dirty="0" smtClean="0">
                <a:hlinkClick r:id="rId4"/>
              </a:rPr>
              <a:t>NSPCC</a:t>
            </a:r>
            <a:r>
              <a:rPr lang="en-GB" sz="4000" b="1" dirty="0" smtClean="0"/>
              <a:t>)</a:t>
            </a:r>
          </a:p>
          <a:p>
            <a:endParaRPr lang="en-GB" sz="4000" b="1" dirty="0"/>
          </a:p>
          <a:p>
            <a:r>
              <a:rPr lang="en-GB" sz="4000" b="1" dirty="0" smtClean="0"/>
              <a:t>Be informed – </a:t>
            </a:r>
            <a:r>
              <a:rPr lang="en-GB" sz="4000" b="1" dirty="0" smtClean="0">
                <a:hlinkClick r:id="rId5"/>
              </a:rPr>
              <a:t>online games</a:t>
            </a:r>
            <a:endParaRPr lang="en-GB" sz="4000" b="1" dirty="0"/>
          </a:p>
          <a:p>
            <a:endParaRPr lang="en-GB" sz="4000" b="1" dirty="0" smtClean="0"/>
          </a:p>
          <a:p>
            <a:r>
              <a:rPr lang="en-GB" sz="4000" b="1" dirty="0" smtClean="0">
                <a:hlinkClick r:id="rId6"/>
              </a:rPr>
              <a:t>Parental controls</a:t>
            </a:r>
            <a:endParaRPr lang="en-GB" sz="4000" b="1" dirty="0" smtClean="0"/>
          </a:p>
          <a:p>
            <a:endParaRPr lang="en-GB" sz="3200" b="1" dirty="0" smtClean="0"/>
          </a:p>
          <a:p>
            <a:endParaRPr lang="en-GB" sz="3200" b="1" dirty="0"/>
          </a:p>
          <a:p>
            <a:endParaRPr lang="en-GB" dirty="0"/>
          </a:p>
          <a:p>
            <a:r>
              <a:rPr lang="en-GB" dirty="0" smtClean="0"/>
              <a:t> </a:t>
            </a:r>
          </a:p>
        </p:txBody>
      </p:sp>
      <p:sp>
        <p:nvSpPr>
          <p:cNvPr id="4" name="TextBox 3"/>
          <p:cNvSpPr txBox="1"/>
          <p:nvPr/>
        </p:nvSpPr>
        <p:spPr>
          <a:xfrm>
            <a:off x="9906000" y="6244292"/>
            <a:ext cx="1834156" cy="369332"/>
          </a:xfrm>
          <a:prstGeom prst="rect">
            <a:avLst/>
          </a:prstGeom>
          <a:noFill/>
        </p:spPr>
        <p:txBody>
          <a:bodyPr wrap="none" rtlCol="0">
            <a:spAutoFit/>
          </a:bodyPr>
          <a:lstStyle/>
          <a:p>
            <a:r>
              <a:rPr lang="en-GB" dirty="0" smtClean="0">
                <a:hlinkClick r:id="rId7"/>
              </a:rPr>
              <a:t>Jessie and friends</a:t>
            </a:r>
            <a:endParaRPr lang="en-GB" dirty="0"/>
          </a:p>
        </p:txBody>
      </p:sp>
    </p:spTree>
    <p:extLst>
      <p:ext uri="{BB962C8B-B14F-4D97-AF65-F5344CB8AC3E}">
        <p14:creationId xmlns:p14="http://schemas.microsoft.com/office/powerpoint/2010/main" val="1344162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9218" name="Picture 2" descr="Create - Robl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400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496050"/>
            <a:ext cx="805029" cy="369332"/>
          </a:xfrm>
          <a:prstGeom prst="rect">
            <a:avLst/>
          </a:prstGeom>
          <a:noFill/>
        </p:spPr>
        <p:txBody>
          <a:bodyPr wrap="none" rtlCol="0">
            <a:spAutoFit/>
          </a:bodyPr>
          <a:lstStyle/>
          <a:p>
            <a:r>
              <a:rPr lang="en-GB" dirty="0" smtClean="0">
                <a:hlinkClick r:id="rId3"/>
              </a:rPr>
              <a:t>NSPCC</a:t>
            </a:r>
            <a:endParaRPr lang="en-GB" dirty="0"/>
          </a:p>
        </p:txBody>
      </p:sp>
    </p:spTree>
    <p:extLst>
      <p:ext uri="{BB962C8B-B14F-4D97-AF65-F5344CB8AC3E}">
        <p14:creationId xmlns:p14="http://schemas.microsoft.com/office/powerpoint/2010/main" val="825640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3802" r="1609" b="11979"/>
          <a:stretch/>
        </p:blipFill>
        <p:spPr>
          <a:xfrm>
            <a:off x="0" y="-1"/>
            <a:ext cx="12192000" cy="5170629"/>
          </a:xfrm>
          <a:prstGeom prst="rect">
            <a:avLst/>
          </a:prstGeom>
        </p:spPr>
      </p:pic>
      <p:sp>
        <p:nvSpPr>
          <p:cNvPr id="4" name="TextBox 3"/>
          <p:cNvSpPr txBox="1"/>
          <p:nvPr/>
        </p:nvSpPr>
        <p:spPr>
          <a:xfrm>
            <a:off x="2193585" y="5486400"/>
            <a:ext cx="7804829" cy="1015663"/>
          </a:xfrm>
          <a:prstGeom prst="rect">
            <a:avLst/>
          </a:prstGeom>
          <a:noFill/>
        </p:spPr>
        <p:txBody>
          <a:bodyPr wrap="none" rtlCol="0">
            <a:spAutoFit/>
          </a:bodyPr>
          <a:lstStyle/>
          <a:p>
            <a:r>
              <a:rPr lang="en-GB" sz="6000" dirty="0" smtClean="0">
                <a:hlinkClick r:id="rId3"/>
              </a:rPr>
              <a:t>NSPCC online safety hub</a:t>
            </a:r>
            <a:endParaRPr lang="en-GB" sz="6000" dirty="0"/>
          </a:p>
        </p:txBody>
      </p:sp>
    </p:spTree>
    <p:extLst>
      <p:ext uri="{BB962C8B-B14F-4D97-AF65-F5344CB8AC3E}">
        <p14:creationId xmlns:p14="http://schemas.microsoft.com/office/powerpoint/2010/main" val="442619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8196" name="Picture 4" descr="Whatever next? What the fast pace of tech development means for marke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66"/>
            <a:ext cx="10229850" cy="68365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1" y="514350"/>
            <a:ext cx="5810250" cy="1077218"/>
          </a:xfrm>
          <a:prstGeom prst="rect">
            <a:avLst/>
          </a:prstGeom>
          <a:noFill/>
        </p:spPr>
        <p:txBody>
          <a:bodyPr wrap="square" rtlCol="0">
            <a:spAutoFit/>
          </a:bodyPr>
          <a:lstStyle/>
          <a:p>
            <a:r>
              <a:rPr lang="en-GB" sz="3200" dirty="0" smtClean="0"/>
              <a:t>Technology continues to move at a fast rate – stay up to date!</a:t>
            </a:r>
            <a:endParaRPr lang="en-GB" sz="3200" dirty="0"/>
          </a:p>
        </p:txBody>
      </p:sp>
    </p:spTree>
    <p:extLst>
      <p:ext uri="{BB962C8B-B14F-4D97-AF65-F5344CB8AC3E}">
        <p14:creationId xmlns:p14="http://schemas.microsoft.com/office/powerpoint/2010/main" val="18407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723900"/>
            <a:ext cx="10185096" cy="769441"/>
          </a:xfrm>
          <a:prstGeom prst="rect">
            <a:avLst/>
          </a:prstGeom>
          <a:noFill/>
        </p:spPr>
        <p:txBody>
          <a:bodyPr wrap="none" rtlCol="0">
            <a:spAutoFit/>
          </a:bodyPr>
          <a:lstStyle/>
          <a:p>
            <a:r>
              <a:rPr lang="en-GB" sz="4400" dirty="0" smtClean="0"/>
              <a:t>How do you keep your children </a:t>
            </a:r>
            <a:r>
              <a:rPr lang="en-GB" sz="4400" dirty="0" smtClean="0">
                <a:hlinkClick r:id="rId2"/>
              </a:rPr>
              <a:t>safe</a:t>
            </a:r>
            <a:r>
              <a:rPr lang="en-GB" sz="4400" dirty="0" smtClean="0"/>
              <a:t> online?</a:t>
            </a:r>
            <a:endParaRPr lang="en-GB" sz="4400" dirty="0"/>
          </a:p>
        </p:txBody>
      </p:sp>
    </p:spTree>
    <p:extLst>
      <p:ext uri="{BB962C8B-B14F-4D97-AF65-F5344CB8AC3E}">
        <p14:creationId xmlns:p14="http://schemas.microsoft.com/office/powerpoint/2010/main" val="3527350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762000" y="610791"/>
            <a:ext cx="11049000" cy="5401479"/>
          </a:xfrm>
          <a:prstGeom prst="rect">
            <a:avLst/>
          </a:prstGeom>
        </p:spPr>
        <p:txBody>
          <a:bodyPr wrap="square">
            <a:spAutoFit/>
          </a:bodyPr>
          <a:lstStyle/>
          <a:p>
            <a:pPr algn="ctr"/>
            <a:r>
              <a:rPr lang="en-GB" sz="11500" dirty="0">
                <a:solidFill>
                  <a:srgbClr val="0B0C0C"/>
                </a:solidFill>
                <a:latin typeface="GDS Transport"/>
              </a:rPr>
              <a:t>The internet can be a powerful force for </a:t>
            </a:r>
            <a:r>
              <a:rPr lang="en-GB" sz="11500" dirty="0" smtClean="0">
                <a:solidFill>
                  <a:srgbClr val="0B0C0C"/>
                </a:solidFill>
                <a:latin typeface="GDS Transport"/>
              </a:rPr>
              <a:t>good.</a:t>
            </a:r>
          </a:p>
        </p:txBody>
      </p:sp>
    </p:spTree>
    <p:extLst>
      <p:ext uri="{BB962C8B-B14F-4D97-AF65-F5344CB8AC3E}">
        <p14:creationId xmlns:p14="http://schemas.microsoft.com/office/powerpoint/2010/main" val="1981059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723900"/>
            <a:ext cx="10185096" cy="769441"/>
          </a:xfrm>
          <a:prstGeom prst="rect">
            <a:avLst/>
          </a:prstGeom>
          <a:noFill/>
        </p:spPr>
        <p:txBody>
          <a:bodyPr wrap="none" rtlCol="0">
            <a:spAutoFit/>
          </a:bodyPr>
          <a:lstStyle/>
          <a:p>
            <a:r>
              <a:rPr lang="en-GB" sz="4400" dirty="0" smtClean="0"/>
              <a:t>How do you keep your children </a:t>
            </a:r>
            <a:r>
              <a:rPr lang="en-GB" sz="4400" dirty="0" smtClean="0">
                <a:hlinkClick r:id="rId2"/>
              </a:rPr>
              <a:t>safe</a:t>
            </a:r>
            <a:r>
              <a:rPr lang="en-GB" sz="4400" dirty="0" smtClean="0"/>
              <a:t> online?</a:t>
            </a:r>
            <a:endParaRPr lang="en-GB" sz="4400" dirty="0"/>
          </a:p>
        </p:txBody>
      </p:sp>
      <p:sp>
        <p:nvSpPr>
          <p:cNvPr id="2" name="TextBox 1"/>
          <p:cNvSpPr txBox="1"/>
          <p:nvPr/>
        </p:nvSpPr>
        <p:spPr>
          <a:xfrm>
            <a:off x="2277344" y="2377440"/>
            <a:ext cx="7482113" cy="1446550"/>
          </a:xfrm>
          <a:prstGeom prst="rect">
            <a:avLst/>
          </a:prstGeom>
          <a:noFill/>
        </p:spPr>
        <p:txBody>
          <a:bodyPr wrap="none" rtlCol="0">
            <a:spAutoFit/>
          </a:bodyPr>
          <a:lstStyle/>
          <a:p>
            <a:r>
              <a:rPr lang="en-GB" sz="8800" b="1" dirty="0" smtClean="0"/>
              <a:t>Any Questions?</a:t>
            </a:r>
            <a:endParaRPr lang="en-GB" sz="8800" b="1" dirty="0"/>
          </a:p>
        </p:txBody>
      </p:sp>
    </p:spTree>
    <p:extLst>
      <p:ext uri="{BB962C8B-B14F-4D97-AF65-F5344CB8AC3E}">
        <p14:creationId xmlns:p14="http://schemas.microsoft.com/office/powerpoint/2010/main" val="3954868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762000" y="610791"/>
            <a:ext cx="11182350" cy="5509200"/>
          </a:xfrm>
          <a:prstGeom prst="rect">
            <a:avLst/>
          </a:prstGeom>
        </p:spPr>
        <p:txBody>
          <a:bodyPr wrap="square">
            <a:spAutoFit/>
          </a:bodyPr>
          <a:lstStyle/>
          <a:p>
            <a:r>
              <a:rPr lang="en-GB" sz="3200" dirty="0" smtClean="0">
                <a:solidFill>
                  <a:srgbClr val="0B0C0C"/>
                </a:solidFill>
                <a:latin typeface="GDS Transport"/>
              </a:rPr>
              <a:t>… but </a:t>
            </a:r>
            <a:r>
              <a:rPr lang="en-GB" sz="3200" dirty="0">
                <a:solidFill>
                  <a:srgbClr val="0B0C0C"/>
                </a:solidFill>
                <a:latin typeface="GDS Transport"/>
              </a:rPr>
              <a:t>illegal and harmful content and activity is widespread online. 62% of adult internet users and </a:t>
            </a:r>
            <a:r>
              <a:rPr lang="en-GB" sz="3200" dirty="0">
                <a:solidFill>
                  <a:srgbClr val="FF0000"/>
                </a:solidFill>
                <a:latin typeface="GDS Transport"/>
              </a:rPr>
              <a:t>over 80% of children </a:t>
            </a:r>
            <a:r>
              <a:rPr lang="en-GB" sz="3200" dirty="0">
                <a:solidFill>
                  <a:srgbClr val="0B0C0C"/>
                </a:solidFill>
                <a:latin typeface="GDS Transport"/>
              </a:rPr>
              <a:t>(aged 12-15) have had potentially harmful experiences </a:t>
            </a:r>
            <a:r>
              <a:rPr lang="en-GB" sz="3200" dirty="0" smtClean="0">
                <a:solidFill>
                  <a:srgbClr val="0B0C0C"/>
                </a:solidFill>
                <a:latin typeface="GDS Transport"/>
              </a:rPr>
              <a:t>online.</a:t>
            </a:r>
          </a:p>
          <a:p>
            <a:endParaRPr lang="en-GB" sz="3200" dirty="0">
              <a:solidFill>
                <a:srgbClr val="0B0C0C"/>
              </a:solidFill>
              <a:latin typeface="GDS Transport"/>
            </a:endParaRPr>
          </a:p>
          <a:p>
            <a:r>
              <a:rPr lang="en-GB" sz="3200" dirty="0" smtClean="0">
                <a:solidFill>
                  <a:srgbClr val="0B0C0C"/>
                </a:solidFill>
                <a:latin typeface="GDS Transport"/>
              </a:rPr>
              <a:t>In </a:t>
            </a:r>
            <a:r>
              <a:rPr lang="en-GB" sz="3200" dirty="0">
                <a:solidFill>
                  <a:srgbClr val="0B0C0C"/>
                </a:solidFill>
                <a:latin typeface="GDS Transport"/>
              </a:rPr>
              <a:t>2020, nearly </a:t>
            </a:r>
            <a:r>
              <a:rPr lang="en-GB" sz="3200" dirty="0">
                <a:solidFill>
                  <a:srgbClr val="FF0000"/>
                </a:solidFill>
                <a:latin typeface="GDS Transport"/>
              </a:rPr>
              <a:t>22 million reports of child sexual exploitation </a:t>
            </a:r>
            <a:r>
              <a:rPr lang="en-GB" sz="3200" dirty="0">
                <a:solidFill>
                  <a:srgbClr val="0B0C0C"/>
                </a:solidFill>
                <a:latin typeface="GDS Transport"/>
              </a:rPr>
              <a:t>were made to the National Centre for Missing and Exploited Children, including over </a:t>
            </a:r>
            <a:r>
              <a:rPr lang="en-GB" sz="3200" dirty="0">
                <a:solidFill>
                  <a:srgbClr val="FF0000"/>
                </a:solidFill>
                <a:latin typeface="GDS Transport"/>
              </a:rPr>
              <a:t>65 million images, videos and other files</a:t>
            </a:r>
            <a:r>
              <a:rPr lang="en-GB" sz="3200" dirty="0">
                <a:solidFill>
                  <a:srgbClr val="0B0C0C"/>
                </a:solidFill>
                <a:latin typeface="GDS Transport"/>
              </a:rPr>
              <a:t>. </a:t>
            </a:r>
            <a:r>
              <a:rPr lang="en-GB" sz="3200" dirty="0">
                <a:solidFill>
                  <a:srgbClr val="FF0000"/>
                </a:solidFill>
                <a:latin typeface="GDS Transport"/>
              </a:rPr>
              <a:t>Online platforms </a:t>
            </a:r>
            <a:r>
              <a:rPr lang="en-GB" sz="3200" dirty="0">
                <a:solidFill>
                  <a:srgbClr val="0B0C0C"/>
                </a:solidFill>
                <a:latin typeface="GDS Transport"/>
              </a:rPr>
              <a:t>can be a tool for </a:t>
            </a:r>
            <a:r>
              <a:rPr lang="en-GB" sz="3200" dirty="0">
                <a:solidFill>
                  <a:srgbClr val="FF0000"/>
                </a:solidFill>
                <a:latin typeface="GDS Transport"/>
              </a:rPr>
              <a:t>abuse</a:t>
            </a:r>
            <a:r>
              <a:rPr lang="en-GB" sz="3200" dirty="0">
                <a:solidFill>
                  <a:srgbClr val="0B0C0C"/>
                </a:solidFill>
                <a:latin typeface="GDS Transport"/>
              </a:rPr>
              <a:t> and </a:t>
            </a:r>
            <a:r>
              <a:rPr lang="en-GB" sz="3200" dirty="0">
                <a:solidFill>
                  <a:srgbClr val="FF0000"/>
                </a:solidFill>
                <a:latin typeface="GDS Transport"/>
              </a:rPr>
              <a:t>bullying</a:t>
            </a:r>
            <a:r>
              <a:rPr lang="en-GB" sz="3200" dirty="0">
                <a:solidFill>
                  <a:srgbClr val="0B0C0C"/>
                </a:solidFill>
                <a:latin typeface="GDS Transport"/>
              </a:rPr>
              <a:t>, and the impact of harmful content and activity is </a:t>
            </a:r>
            <a:r>
              <a:rPr lang="en-GB" sz="3200" dirty="0">
                <a:solidFill>
                  <a:srgbClr val="FF0000"/>
                </a:solidFill>
                <a:latin typeface="GDS Transport"/>
              </a:rPr>
              <a:t>particularly damaging for children</a:t>
            </a:r>
            <a:r>
              <a:rPr lang="en-GB" sz="3200" dirty="0">
                <a:solidFill>
                  <a:srgbClr val="0B0C0C"/>
                </a:solidFill>
                <a:latin typeface="GDS Transport"/>
              </a:rPr>
              <a:t>.</a:t>
            </a:r>
            <a:endParaRPr lang="en-GB" sz="3200" b="0" i="0" dirty="0">
              <a:solidFill>
                <a:srgbClr val="0B0C0C"/>
              </a:solidFill>
              <a:effectLst/>
              <a:latin typeface="GDS Transport"/>
            </a:endParaRPr>
          </a:p>
        </p:txBody>
      </p:sp>
      <p:sp>
        <p:nvSpPr>
          <p:cNvPr id="3" name="TextBox 2"/>
          <p:cNvSpPr txBox="1"/>
          <p:nvPr/>
        </p:nvSpPr>
        <p:spPr>
          <a:xfrm>
            <a:off x="8433022" y="6305550"/>
            <a:ext cx="3758978" cy="369332"/>
          </a:xfrm>
          <a:prstGeom prst="rect">
            <a:avLst/>
          </a:prstGeom>
          <a:noFill/>
        </p:spPr>
        <p:txBody>
          <a:bodyPr wrap="none" rtlCol="0">
            <a:spAutoFit/>
          </a:bodyPr>
          <a:lstStyle/>
          <a:p>
            <a:r>
              <a:rPr lang="en-GB" dirty="0" smtClean="0"/>
              <a:t>Online Safety Data Initiative, UK GOV</a:t>
            </a:r>
            <a:endParaRPr lang="en-GB" dirty="0"/>
          </a:p>
        </p:txBody>
      </p:sp>
    </p:spTree>
    <p:extLst>
      <p:ext uri="{BB962C8B-B14F-4D97-AF65-F5344CB8AC3E}">
        <p14:creationId xmlns:p14="http://schemas.microsoft.com/office/powerpoint/2010/main" val="1713244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361950" y="236488"/>
            <a:ext cx="11315700" cy="6432530"/>
          </a:xfrm>
          <a:prstGeom prst="rect">
            <a:avLst/>
          </a:prstGeom>
        </p:spPr>
        <p:txBody>
          <a:bodyPr wrap="square">
            <a:spAutoFit/>
          </a:bodyPr>
          <a:lstStyle/>
          <a:p>
            <a:r>
              <a:rPr lang="en-GB" sz="4400" dirty="0"/>
              <a:t>In a recent survey carried out by Ofcom it was reported that </a:t>
            </a:r>
            <a:r>
              <a:rPr lang="en-GB" sz="4400" dirty="0">
                <a:solidFill>
                  <a:srgbClr val="0070C0"/>
                </a:solidFill>
              </a:rPr>
              <a:t>six in ten children aged 3-17 </a:t>
            </a:r>
            <a:r>
              <a:rPr lang="en-GB" sz="4400" dirty="0"/>
              <a:t>(57%) used live streaming platforms to watch online content. A much lower proportion of children streamed their own videos in real time for others to watch (15%). The research found that the platforms used most to watch live streams were YouTube and </a:t>
            </a:r>
            <a:r>
              <a:rPr lang="en-GB" sz="4400" dirty="0" err="1" smtClean="0"/>
              <a:t>TikTok</a:t>
            </a:r>
            <a:r>
              <a:rPr lang="en-GB" sz="4400" dirty="0" smtClean="0"/>
              <a:t>.</a:t>
            </a:r>
          </a:p>
          <a:p>
            <a:pPr algn="r"/>
            <a:endParaRPr lang="en-GB" sz="3600" dirty="0"/>
          </a:p>
          <a:p>
            <a:pPr algn="r"/>
            <a:r>
              <a:rPr lang="en-GB" sz="2400" dirty="0" smtClean="0"/>
              <a:t>Data </a:t>
            </a:r>
            <a:r>
              <a:rPr lang="en-GB" sz="2400" dirty="0"/>
              <a:t>source: Ofcom Children and Parent: media use and attitudes report </a:t>
            </a:r>
            <a:r>
              <a:rPr lang="en-GB" sz="2400" dirty="0" smtClean="0"/>
              <a:t>2022</a:t>
            </a:r>
            <a:endParaRPr lang="en-GB" sz="2400" dirty="0"/>
          </a:p>
        </p:txBody>
      </p:sp>
    </p:spTree>
    <p:extLst>
      <p:ext uri="{BB962C8B-B14F-4D97-AF65-F5344CB8AC3E}">
        <p14:creationId xmlns:p14="http://schemas.microsoft.com/office/powerpoint/2010/main" val="3198298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618307" y="464459"/>
            <a:ext cx="11347269" cy="5509200"/>
          </a:xfrm>
          <a:prstGeom prst="rect">
            <a:avLst/>
          </a:prstGeom>
        </p:spPr>
        <p:txBody>
          <a:bodyPr wrap="square">
            <a:spAutoFit/>
          </a:bodyPr>
          <a:lstStyle/>
          <a:p>
            <a:r>
              <a:rPr lang="en-GB" sz="4800" b="1" dirty="0">
                <a:latin typeface="Arial" panose="020B0604020202020204" pitchFamily="34" charset="0"/>
              </a:rPr>
              <a:t>For many of us, we see our online lives and offline lives as different, but children are growing up with technology and the internet and for them there isn’t a difference; </a:t>
            </a:r>
            <a:r>
              <a:rPr lang="en-GB" sz="4800" b="1" dirty="0">
                <a:solidFill>
                  <a:srgbClr val="FF0000"/>
                </a:solidFill>
                <a:latin typeface="Arial" panose="020B0604020202020204" pitchFamily="34" charset="0"/>
              </a:rPr>
              <a:t>online life and offline life is just life</a:t>
            </a:r>
            <a:r>
              <a:rPr lang="en-GB" sz="4800" b="1" dirty="0" smtClean="0">
                <a:latin typeface="Arial" panose="020B0604020202020204" pitchFamily="34" charset="0"/>
              </a:rPr>
              <a:t>.</a:t>
            </a:r>
          </a:p>
          <a:p>
            <a:endParaRPr lang="en-GB" sz="3200" dirty="0">
              <a:solidFill>
                <a:srgbClr val="525455"/>
              </a:solidFill>
              <a:latin typeface="Arial" panose="020B0604020202020204" pitchFamily="34" charset="0"/>
            </a:endParaRPr>
          </a:p>
          <a:p>
            <a:pPr algn="r"/>
            <a:r>
              <a:rPr lang="en-GB" sz="3200" dirty="0" smtClean="0">
                <a:solidFill>
                  <a:srgbClr val="525455"/>
                </a:solidFill>
                <a:latin typeface="Arial" panose="020B0604020202020204" pitchFamily="34" charset="0"/>
              </a:rPr>
              <a:t>NSPCC website</a:t>
            </a:r>
            <a:endParaRPr lang="en-GB" sz="3200" dirty="0"/>
          </a:p>
        </p:txBody>
      </p:sp>
    </p:spTree>
    <p:extLst>
      <p:ext uri="{BB962C8B-B14F-4D97-AF65-F5344CB8AC3E}">
        <p14:creationId xmlns:p14="http://schemas.microsoft.com/office/powerpoint/2010/main" val="768033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026" name="Picture 2" descr="Stranger Danger Images – Browse 4,632 Stock Photos, Vectors, and Video |  Adobe 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3783" y="-18663"/>
            <a:ext cx="6418217" cy="6876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216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822961" y="535578"/>
            <a:ext cx="10925683" cy="923330"/>
          </a:xfrm>
          <a:prstGeom prst="rect">
            <a:avLst/>
          </a:prstGeom>
          <a:noFill/>
        </p:spPr>
        <p:txBody>
          <a:bodyPr wrap="none" rtlCol="0">
            <a:spAutoFit/>
          </a:bodyPr>
          <a:lstStyle/>
          <a:p>
            <a:r>
              <a:rPr lang="en-GB" sz="5400" dirty="0" smtClean="0"/>
              <a:t>What are the risks for children online?</a:t>
            </a:r>
            <a:endParaRPr lang="en-GB" sz="5400" dirty="0"/>
          </a:p>
        </p:txBody>
      </p:sp>
      <p:pic>
        <p:nvPicPr>
          <p:cNvPr id="3076" name="Picture 4" descr="229,267 Warning Symbol Stock Photos, Pictures &amp; Royalty-Free Images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6960" y="1796163"/>
            <a:ext cx="4677683" cy="467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424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074" name="Picture 2" descr="A Mom's View: Online Learning Isn't Working for Students, Parents or  Teachers. Here's What's Happening in My Home – The 74"/>
          <p:cNvPicPr>
            <a:picLocks noChangeAspect="1" noChangeArrowheads="1"/>
          </p:cNvPicPr>
          <p:nvPr/>
        </p:nvPicPr>
        <p:blipFill rotWithShape="1">
          <a:blip r:embed="rId2">
            <a:extLst>
              <a:ext uri="{28A0092B-C50C-407E-A947-70E740481C1C}">
                <a14:useLocalDpi xmlns:a14="http://schemas.microsoft.com/office/drawing/2010/main" val="0"/>
              </a:ext>
            </a:extLst>
          </a:blip>
          <a:srcRect l="3750" r="5607"/>
          <a:stretch/>
        </p:blipFill>
        <p:spPr bwMode="auto">
          <a:xfrm>
            <a:off x="0" y="0"/>
            <a:ext cx="12192000" cy="68934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27759" y="939231"/>
            <a:ext cx="6949440" cy="1938992"/>
          </a:xfrm>
          <a:prstGeom prst="rect">
            <a:avLst/>
          </a:prstGeom>
        </p:spPr>
        <p:txBody>
          <a:bodyPr wrap="square">
            <a:spAutoFit/>
          </a:bodyPr>
          <a:lstStyle/>
          <a:p>
            <a:r>
              <a:rPr lang="en-GB" sz="2400" b="1" dirty="0">
                <a:solidFill>
                  <a:schemeClr val="bg1"/>
                </a:solidFill>
                <a:latin typeface="Arial" panose="020B0604020202020204" pitchFamily="34" charset="0"/>
              </a:rPr>
              <a:t>When they’re playing a game, using an app, watching YouTube channels, what sort of content is there? Have they seen any inappropriate content and if so, what did they do? How did it make them feel?</a:t>
            </a:r>
            <a:endParaRPr lang="en-GB" sz="2400" b="1" dirty="0">
              <a:solidFill>
                <a:schemeClr val="bg1"/>
              </a:solidFill>
            </a:endParaRPr>
          </a:p>
        </p:txBody>
      </p:sp>
      <p:sp>
        <p:nvSpPr>
          <p:cNvPr id="4" name="Rectangle 3"/>
          <p:cNvSpPr/>
          <p:nvPr/>
        </p:nvSpPr>
        <p:spPr>
          <a:xfrm flipH="1">
            <a:off x="7377199" y="167067"/>
            <a:ext cx="4814801" cy="584775"/>
          </a:xfrm>
          <a:prstGeom prst="rect">
            <a:avLst/>
          </a:prstGeom>
        </p:spPr>
        <p:txBody>
          <a:bodyPr wrap="square">
            <a:spAutoFit/>
          </a:bodyPr>
          <a:lstStyle/>
          <a:p>
            <a:r>
              <a:rPr lang="en-GB" sz="3200" b="1" dirty="0" smtClean="0">
                <a:solidFill>
                  <a:schemeClr val="bg1"/>
                </a:solidFill>
                <a:latin typeface="Arial" panose="020B0604020202020204" pitchFamily="34" charset="0"/>
              </a:rPr>
              <a:t>What might they see?</a:t>
            </a:r>
            <a:endParaRPr lang="en-GB" sz="3200" dirty="0"/>
          </a:p>
        </p:txBody>
      </p:sp>
    </p:spTree>
    <p:extLst>
      <p:ext uri="{BB962C8B-B14F-4D97-AF65-F5344CB8AC3E}">
        <p14:creationId xmlns:p14="http://schemas.microsoft.com/office/powerpoint/2010/main" val="4059634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6146" name="Picture 2" descr="Are your kids talking to strangers online?"/>
          <p:cNvPicPr>
            <a:picLocks noChangeAspect="1" noChangeArrowheads="1"/>
          </p:cNvPicPr>
          <p:nvPr/>
        </p:nvPicPr>
        <p:blipFill rotWithShape="1">
          <a:blip r:embed="rId2">
            <a:extLst>
              <a:ext uri="{28A0092B-C50C-407E-A947-70E740481C1C}">
                <a14:useLocalDpi xmlns:a14="http://schemas.microsoft.com/office/drawing/2010/main" val="0"/>
              </a:ext>
            </a:extLst>
          </a:blip>
          <a:srcRect t="12472" r="2512"/>
          <a:stretch/>
        </p:blipFill>
        <p:spPr bwMode="auto">
          <a:xfrm>
            <a:off x="-114300" y="-15256"/>
            <a:ext cx="12306300" cy="68732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0500" y="203538"/>
            <a:ext cx="5143500" cy="3170099"/>
          </a:xfrm>
          <a:prstGeom prst="rect">
            <a:avLst/>
          </a:prstGeom>
        </p:spPr>
        <p:txBody>
          <a:bodyPr wrap="square">
            <a:spAutoFit/>
          </a:bodyPr>
          <a:lstStyle/>
          <a:p>
            <a:r>
              <a:rPr lang="en-GB" sz="2000" b="1" dirty="0">
                <a:solidFill>
                  <a:schemeClr val="bg1"/>
                </a:solidFill>
                <a:latin typeface="Arial" panose="020B0604020202020204" pitchFamily="34" charset="0"/>
              </a:rPr>
              <a:t>Most games and social media apps have various communications features, from text chat to voice chat, messaging and private messaging, video and image sharing, livestreaming and more. Ask about the friends they play with. What is the difference between online and offline friends? Do they talk to people they don’t know online? If so, why and what are they sharing?</a:t>
            </a:r>
            <a:endParaRPr lang="en-GB" sz="2000" b="1" dirty="0">
              <a:solidFill>
                <a:schemeClr val="bg1"/>
              </a:solidFill>
            </a:endParaRPr>
          </a:p>
        </p:txBody>
      </p:sp>
      <p:sp>
        <p:nvSpPr>
          <p:cNvPr id="7" name="Rectangle 6"/>
          <p:cNvSpPr/>
          <p:nvPr/>
        </p:nvSpPr>
        <p:spPr>
          <a:xfrm flipH="1">
            <a:off x="7186699" y="197526"/>
            <a:ext cx="4814801" cy="1323439"/>
          </a:xfrm>
          <a:prstGeom prst="rect">
            <a:avLst/>
          </a:prstGeom>
        </p:spPr>
        <p:txBody>
          <a:bodyPr wrap="square">
            <a:spAutoFit/>
          </a:bodyPr>
          <a:lstStyle/>
          <a:p>
            <a:pPr algn="r"/>
            <a:r>
              <a:rPr lang="en-GB" sz="4000" b="1" dirty="0" smtClean="0">
                <a:latin typeface="Arial" panose="020B0604020202020204" pitchFamily="34" charset="0"/>
              </a:rPr>
              <a:t>Who they might speak to?</a:t>
            </a:r>
            <a:endParaRPr lang="en-GB" sz="4000" dirty="0"/>
          </a:p>
        </p:txBody>
      </p:sp>
    </p:spTree>
    <p:extLst>
      <p:ext uri="{BB962C8B-B14F-4D97-AF65-F5344CB8AC3E}">
        <p14:creationId xmlns:p14="http://schemas.microsoft.com/office/powerpoint/2010/main" val="2933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1149</TotalTime>
  <Words>588</Words>
  <Application>Microsoft Office PowerPoint</Application>
  <PresentationFormat>Widescreen</PresentationFormat>
  <Paragraphs>72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GDS Transport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IChandler</dc:creator>
  <cp:lastModifiedBy>IChandler</cp:lastModifiedBy>
  <cp:revision>94</cp:revision>
  <dcterms:created xsi:type="dcterms:W3CDTF">2018-09-04T18:31:14Z</dcterms:created>
  <dcterms:modified xsi:type="dcterms:W3CDTF">2022-11-30T17:34:40Z</dcterms:modified>
</cp:coreProperties>
</file>