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rial Black" panose="020B0A04020102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KnFvLlw24CE+9UNJbfYNcPwlN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badi" panose="020B0604020104020204" pitchFamily="34" charset="0"/>
        <a:ea typeface="Abadi" panose="020B0604020104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f6f8b3b7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Please edit this page as you wish!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85" name="Google Shape;185;g1df6f8b3b7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f6f8b3b7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Please edit this page as you wish!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96" name="Google Shape;196;g1df6f8b3b7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f6f8b3b7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40" name="Google Shape;140;g1df6f8b3b7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rgbClr val="501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solidFill>
                  <a:srgbClr val="501A80"/>
                </a:solidFill>
                <a:latin typeface="Calibri"/>
                <a:ea typeface="Calibri"/>
                <a:cs typeface="Calibri"/>
                <a:sym typeface="Calibri"/>
              </a:rPr>
              <a:t>· </a:t>
            </a:r>
            <a:endParaRPr sz="2800" dirty="0">
              <a:solidFill>
                <a:srgbClr val="501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solidFill>
                  <a:srgbClr val="501A80"/>
                </a:solidFill>
                <a:latin typeface="Calibri"/>
                <a:ea typeface="Calibri"/>
                <a:cs typeface="Calibri"/>
                <a:sym typeface="Calibri"/>
              </a:rPr>
              <a:t>·        </a:t>
            </a:r>
            <a:endParaRPr sz="2800" dirty="0">
              <a:solidFill>
                <a:srgbClr val="501A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f6f8b3b7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63" name="Google Shape;163;g1df6f8b3b7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f6f8b3b7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74" name="Google Shape;174;g1df6f8b3b7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89AB"/>
              </a:buClr>
              <a:buSzPts val="2400"/>
              <a:buNone/>
              <a:defRPr sz="2400">
                <a:solidFill>
                  <a:srgbClr val="9589A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2000"/>
              <a:buNone/>
              <a:defRPr sz="2000">
                <a:solidFill>
                  <a:srgbClr val="9589A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800"/>
              <a:buNone/>
              <a:defRPr sz="1800">
                <a:solidFill>
                  <a:srgbClr val="9589A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multiplication-tables-check-administration-guidanc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5400000" flipH="1">
            <a:off x="4500466" y="-833537"/>
            <a:ext cx="3191069" cy="12192004"/>
          </a:xfrm>
          <a:custGeom>
            <a:avLst/>
            <a:gdLst/>
            <a:ahLst/>
            <a:cxnLst/>
            <a:rect l="l" t="t" r="r" b="b"/>
            <a:pathLst>
              <a:path w="5313770" h="6858002" extrusionOk="0">
                <a:moveTo>
                  <a:pt x="1679554" y="0"/>
                </a:moveTo>
                <a:lnTo>
                  <a:pt x="5313770" y="2"/>
                </a:lnTo>
                <a:lnTo>
                  <a:pt x="5313770" y="6858002"/>
                </a:lnTo>
                <a:lnTo>
                  <a:pt x="0" y="6858002"/>
                </a:lnTo>
                <a:lnTo>
                  <a:pt x="16795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511" y="4045288"/>
            <a:ext cx="860419" cy="113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45046" y="909613"/>
            <a:ext cx="632077" cy="83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3432" y="5178173"/>
            <a:ext cx="815307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4450" y="868202"/>
            <a:ext cx="7023100" cy="3822700"/>
          </a:xfrm>
          <a:prstGeom prst="rect">
            <a:avLst/>
          </a:prstGeom>
          <a:noFill/>
          <a:ln>
            <a:noFill/>
          </a:ln>
          <a:effectLst>
            <a:outerShdw dist="91578" dir="5400000" algn="tl" rotWithShape="0">
              <a:srgbClr val="000000">
                <a:alpha val="12941"/>
              </a:srgbClr>
            </a:outerShdw>
          </a:effectLst>
        </p:spPr>
      </p:pic>
      <p:sp>
        <p:nvSpPr>
          <p:cNvPr id="89" name="Google Shape;89;p1"/>
          <p:cNvSpPr txBox="1"/>
          <p:nvPr/>
        </p:nvSpPr>
        <p:spPr>
          <a:xfrm>
            <a:off x="3712029" y="5262465"/>
            <a:ext cx="47679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PRESENTS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g1df6f8b3b76_0_3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88" name="Google Shape;188;g1df6f8b3b76_0_3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df6f8b3b76_0_35"/>
            <p:cNvSpPr txBox="1"/>
            <p:nvPr/>
          </p:nvSpPr>
          <p:spPr>
            <a:xfrm>
              <a:off x="331775" y="335250"/>
              <a:ext cx="11288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PREPARING PUPILS : SCHOOL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90" name="Google Shape;190;g1df6f8b3b76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28" y="1194864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df6f8b3b76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10" y="443245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df6f8b3b76_0_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61807" y="1078288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df6f8b3b76_0_35"/>
          <p:cNvSpPr txBox="1"/>
          <p:nvPr/>
        </p:nvSpPr>
        <p:spPr>
          <a:xfrm>
            <a:off x="1185866" y="1957744"/>
            <a:ext cx="108633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501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We </a:t>
            </a:r>
            <a:r>
              <a:rPr lang="en-GB" sz="3200" i="1" dirty="0">
                <a:solidFill>
                  <a:schemeClr val="lt1"/>
                </a:solidFill>
                <a:latin typeface="Arial" panose="020B0604020202020204" pitchFamily="34" charset="0"/>
              </a:rPr>
              <a:t>might</a:t>
            </a: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 be spending a bit more time practising our times tables in class.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479425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Children </a:t>
            </a:r>
            <a:r>
              <a:rPr lang="en-GB" sz="3200" i="1" dirty="0">
                <a:solidFill>
                  <a:schemeClr val="lt1"/>
                </a:solidFill>
                <a:latin typeface="Arial" panose="020B0604020202020204" pitchFamily="34" charset="0"/>
              </a:rPr>
              <a:t>might </a:t>
            </a: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be set more times tables specific homework.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479425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We </a:t>
            </a:r>
            <a:r>
              <a:rPr lang="en-GB" sz="3200" i="1" dirty="0">
                <a:solidFill>
                  <a:schemeClr val="lt1"/>
                </a:solidFill>
                <a:latin typeface="Arial" panose="020B0604020202020204" pitchFamily="34" charset="0"/>
              </a:rPr>
              <a:t>might</a:t>
            </a: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 be organising more class tournaments and asking pupils to play on Times Tables Rock Stars 15 minutes a week.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1df6f8b3b76_0_4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99" name="Google Shape;199;g1df6f8b3b76_0_4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1df6f8b3b76_0_45"/>
            <p:cNvSpPr txBox="1"/>
            <p:nvPr/>
          </p:nvSpPr>
          <p:spPr>
            <a:xfrm>
              <a:off x="331775" y="335250"/>
              <a:ext cx="11288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 dirty="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PREPARING PUPILS : OUT OF SCHOOL</a:t>
              </a:r>
              <a:endParaRPr sz="4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01" name="Google Shape;201;g1df6f8b3b76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28" y="1194864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df6f8b3b76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8207" y="8631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df6f8b3b76_0_45"/>
          <p:cNvSpPr txBox="1"/>
          <p:nvPr/>
        </p:nvSpPr>
        <p:spPr>
          <a:xfrm>
            <a:off x="536791" y="2423119"/>
            <a:ext cx="108633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5016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Regular verbal times tables practice.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5016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Download the TTRS free app on to a home device. 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5016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95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Play Times Tables Rock Stars 3 minutes a day.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pic>
        <p:nvPicPr>
          <p:cNvPr id="204" name="Google Shape;204;g1df6f8b3b76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960" y="4540231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/>
          <p:nvPr/>
        </p:nvSpPr>
        <p:spPr>
          <a:xfrm flipH="1">
            <a:off x="0" y="0"/>
            <a:ext cx="5355771" cy="6858000"/>
          </a:xfrm>
          <a:custGeom>
            <a:avLst/>
            <a:gdLst/>
            <a:ahLst/>
            <a:cxnLst/>
            <a:rect l="l" t="t" r="r" b="b"/>
            <a:pathLst>
              <a:path w="4195083" h="6858000" extrusionOk="0">
                <a:moveTo>
                  <a:pt x="1446488" y="0"/>
                </a:moveTo>
                <a:lnTo>
                  <a:pt x="4195083" y="0"/>
                </a:lnTo>
                <a:lnTo>
                  <a:pt x="4195083" y="6858000"/>
                </a:lnTo>
                <a:lnTo>
                  <a:pt x="0" y="6853448"/>
                </a:lnTo>
                <a:lnTo>
                  <a:pt x="14464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331774" y="3012433"/>
            <a:ext cx="3527224" cy="60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Q &amp; A</a:t>
            </a:r>
            <a:endParaRPr sz="36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774" y="33641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96407" y="5203540"/>
            <a:ext cx="815307" cy="87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6846" y="758444"/>
            <a:ext cx="3378158" cy="5648219"/>
          </a:xfrm>
          <a:prstGeom prst="rect">
            <a:avLst/>
          </a:prstGeom>
          <a:noFill/>
          <a:ln>
            <a:noFill/>
          </a:ln>
          <a:effectLst>
            <a:outerShdw dist="141882" dir="11818320" algn="tl" rotWithShape="0">
              <a:srgbClr val="000000">
                <a:alpha val="25098"/>
              </a:srgbClr>
            </a:outerShdw>
          </a:effectLst>
        </p:spPr>
      </p:pic>
      <p:pic>
        <p:nvPicPr>
          <p:cNvPr id="214" name="Google Shape;214;p12" descr="A picture containing toy, doll, colorfu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0618" y="0"/>
            <a:ext cx="4846704" cy="6858000"/>
          </a:xfrm>
          <a:prstGeom prst="rect">
            <a:avLst/>
          </a:prstGeom>
          <a:noFill/>
          <a:ln>
            <a:noFill/>
          </a:ln>
          <a:effectLst>
            <a:outerShdw dist="130075" dir="11979028" algn="tl" rotWithShape="0">
              <a:srgbClr val="000000">
                <a:alpha val="20784"/>
              </a:srgbClr>
            </a:outerShdw>
          </a:effectLst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62222" y="434799"/>
            <a:ext cx="4449176" cy="6295525"/>
          </a:xfrm>
          <a:prstGeom prst="rect">
            <a:avLst/>
          </a:prstGeom>
          <a:noFill/>
          <a:ln>
            <a:noFill/>
          </a:ln>
          <a:effectLst>
            <a:outerShdw dist="145057" dir="12660000" algn="tl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6878230" y="0"/>
            <a:ext cx="5313770" cy="6858000"/>
          </a:xfrm>
          <a:custGeom>
            <a:avLst/>
            <a:gdLst/>
            <a:ahLst/>
            <a:cxnLst/>
            <a:rect l="l" t="t" r="r" b="b"/>
            <a:pathLst>
              <a:path w="5313770" h="6858000" extrusionOk="0">
                <a:moveTo>
                  <a:pt x="2565175" y="0"/>
                </a:moveTo>
                <a:lnTo>
                  <a:pt x="5313770" y="0"/>
                </a:lnTo>
                <a:lnTo>
                  <a:pt x="5313770" y="6858000"/>
                </a:lnTo>
                <a:lnTo>
                  <a:pt x="0" y="6858000"/>
                </a:lnTo>
                <a:lnTo>
                  <a:pt x="25651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438" y="809513"/>
            <a:ext cx="2197725" cy="76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l="18994" t="1" r="7994" b="26774"/>
          <a:stretch/>
        </p:blipFill>
        <p:spPr>
          <a:xfrm flipH="1">
            <a:off x="5768879" y="-204272"/>
            <a:ext cx="4976601" cy="7062272"/>
          </a:xfrm>
          <a:prstGeom prst="rect">
            <a:avLst/>
          </a:prstGeom>
          <a:noFill/>
          <a:ln>
            <a:noFill/>
          </a:ln>
          <a:effectLst>
            <a:outerShdw dist="197788" dir="10800000" algn="tl" rotWithShape="0">
              <a:srgbClr val="000000">
                <a:alpha val="23529"/>
              </a:srgbClr>
            </a:outerShdw>
          </a:effectLst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650" y="4924773"/>
            <a:ext cx="860419" cy="113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181725" y="775927"/>
            <a:ext cx="632076" cy="8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3432" y="5178173"/>
            <a:ext cx="815307" cy="87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319702" y="2039857"/>
            <a:ext cx="5678163" cy="3915716"/>
            <a:chOff x="1458336" y="4918243"/>
            <a:chExt cx="4146763" cy="2417556"/>
          </a:xfrm>
        </p:grpSpPr>
        <p:sp>
          <p:nvSpPr>
            <p:cNvPr id="101" name="Google Shape;101;p2"/>
            <p:cNvSpPr/>
            <p:nvPr/>
          </p:nvSpPr>
          <p:spPr>
            <a:xfrm>
              <a:off x="1458336" y="4918243"/>
              <a:ext cx="4146763" cy="1525572"/>
            </a:xfrm>
            <a:custGeom>
              <a:avLst/>
              <a:gdLst/>
              <a:ahLst/>
              <a:cxnLst/>
              <a:rect l="l" t="t" r="r" b="b"/>
              <a:pathLst>
                <a:path w="5988106" h="1189530" extrusionOk="0">
                  <a:moveTo>
                    <a:pt x="161841" y="194209"/>
                  </a:moveTo>
                  <a:lnTo>
                    <a:pt x="5899094" y="0"/>
                  </a:lnTo>
                  <a:lnTo>
                    <a:pt x="5988106" y="1116701"/>
                  </a:lnTo>
                  <a:lnTo>
                    <a:pt x="0" y="1189530"/>
                  </a:lnTo>
                  <a:lnTo>
                    <a:pt x="161841" y="1942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1826225" y="6651499"/>
              <a:ext cx="3599700" cy="6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GB" sz="6600" b="1" i="0" u="none" strike="noStrike" cap="none" dirty="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GUIDE</a:t>
              </a:r>
              <a:endParaRPr sz="14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3" name="Google Shape;103;p2"/>
          <p:cNvSpPr txBox="1"/>
          <p:nvPr/>
        </p:nvSpPr>
        <p:spPr>
          <a:xfrm>
            <a:off x="-300969" y="2318700"/>
            <a:ext cx="70200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GB" sz="66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GB" sz="5900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 GUIDE TO THE MTC</a:t>
            </a:r>
            <a:endParaRPr sz="7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09" name="Google Shape;109;p5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WHAT ARE WE GOING TO COVER?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35" y="502135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0382" y="11171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536800" y="1896525"/>
            <a:ext cx="10596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What is the MTC?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MTC key facts.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marR="0" lvl="0" indent="-3962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Preparing pupils for the MTC.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39624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Q &amp; A time. 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20" name="Google Shape;120;p7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INTRODUCTION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13084" y="475941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8757" y="14846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1277700" y="1889925"/>
            <a:ext cx="10914300" cy="53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sym typeface="Arial"/>
              </a:rPr>
              <a:t>The Multiplication Tables Check (</a:t>
            </a: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MTC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sym typeface="Arial"/>
              </a:rPr>
              <a:t>) needn’t be daunting!  </a:t>
            </a:r>
            <a:endParaRPr sz="32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Arial" panose="020B0604020202020204" pitchFamily="34" charset="0"/>
                <a:sym typeface="Arial"/>
              </a:rPr>
              <a:t>For many pupils, it’s a fantastic opportunity for pupils to show off their fluency with their tables, which they’ve been practising for years. </a:t>
            </a: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8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31" name="Google Shape;131;p8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WHAT IS THE MTC?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2073" y="1456558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543307" y="2083550"/>
            <a:ext cx="111054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The MTC stands for Multiplication Tables Check. 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Set by the government, the MTC is an on-screen assessment designed to determine whether pupils are able to fluently recall their multiplication tables up to 12, through a set of timed questions. 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009" y="4208316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1df6f8b3b76_0_72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43" name="Google Shape;143;g1df6f8b3b76_0_72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1df6f8b3b76_0_72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KEY FACTS.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45" name="Google Shape;145;g1df6f8b3b76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df6f8b3b76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2073" y="1456558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df6f8b3b76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df6f8b3b76_0_72"/>
          <p:cNvSpPr txBox="1"/>
          <p:nvPr/>
        </p:nvSpPr>
        <p:spPr>
          <a:xfrm>
            <a:off x="543307" y="2083550"/>
            <a:ext cx="11105400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There is a 2-week check window starting 2</a:t>
            </a:r>
            <a:r>
              <a:rPr lang="en-GB" sz="3200" baseline="30000" dirty="0">
                <a:solidFill>
                  <a:schemeClr val="lt1"/>
                </a:solidFill>
                <a:latin typeface="Arial" panose="020B0604020202020204" pitchFamily="34" charset="0"/>
              </a:rPr>
              <a:t>nd</a:t>
            </a: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 June 2025  during which schools will complete the MTC with pupils in Year 4.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Pupils will have 3 practice questions before the check begins.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pic>
        <p:nvPicPr>
          <p:cNvPr id="149" name="Google Shape;149;g1df6f8b3b76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009" y="4208316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6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55" name="Google Shape;155;p6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KEY FACTS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4857" y="-133212"/>
            <a:ext cx="815307" cy="8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536791" y="1957744"/>
            <a:ext cx="10863300" cy="389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9276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The MTC will ask the pupil 25 random multiplication questions- they will not be asked division questions.</a:t>
            </a:r>
            <a:endParaRPr dirty="0">
              <a:latin typeface="Arial" panose="020B0604020202020204" pitchFamily="34" charset="0"/>
            </a:endParaRPr>
          </a:p>
          <a:p>
            <a:pPr marL="457200" lvl="0" indent="-49276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416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Pupils will have 6 seconds to read the question, understand it, and enter a response. They will then receive a 3 second pause before the next question is shown. 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185" y="4552506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g1df6f8b3b76_0_1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66" name="Google Shape;166;g1df6f8b3b76_0_1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1df6f8b3b76_0_15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KEY FACTS.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68" name="Google Shape;168;g1df6f8b3b76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1df6f8b3b76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10" y="482190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df6f8b3b76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df6f8b3b76_0_15"/>
          <p:cNvSpPr txBox="1"/>
          <p:nvPr/>
        </p:nvSpPr>
        <p:spPr>
          <a:xfrm>
            <a:off x="536791" y="1957744"/>
            <a:ext cx="108633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Schools can decide whether the pupils take the test on a tablet or a computer, but there is no option to complete the test on paper.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Teachers will have the flexibility to administer the check to individual pupils, small groups or a whole class at the same time.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There is no pass mark for the MTC.</a:t>
            </a:r>
            <a:endParaRPr sz="32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g1df6f8b3b76_0_62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77" name="Google Shape;177;g1df6f8b3b76_0_62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1df6f8b3b76_0_62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MTC RESULTS</a:t>
              </a:r>
              <a:endParaRPr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79" name="Google Shape;179;g1df6f8b3b76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df6f8b3b76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210" y="3964681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df6f8b3b76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df6f8b3b76_0_62"/>
          <p:cNvSpPr txBox="1"/>
          <p:nvPr/>
        </p:nvSpPr>
        <p:spPr>
          <a:xfrm>
            <a:off x="536791" y="2006744"/>
            <a:ext cx="108633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After the MTC window closes, schools will be able to compare their school average, with their Local Authority and National average.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More guidance can be found </a:t>
            </a:r>
            <a:r>
              <a:rPr lang="en-GB" sz="3200" u="sng" dirty="0">
                <a:solidFill>
                  <a:schemeClr val="hlink"/>
                </a:solidFill>
                <a:latin typeface="Arial" panose="020B0604020202020204" pitchFamily="34" charset="0"/>
                <a:hlinkClick r:id="rId6"/>
              </a:rPr>
              <a:t>here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-4318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Noto Sans Symbols"/>
              <a:buChar char="▪"/>
            </a:pP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How will we share your child’s (</a:t>
            </a:r>
            <a:r>
              <a:rPr lang="en-GB" sz="3200" dirty="0" err="1">
                <a:solidFill>
                  <a:schemeClr val="lt1"/>
                </a:solidFill>
                <a:latin typeface="Arial" panose="020B0604020202020204" pitchFamily="34" charset="0"/>
              </a:rPr>
              <a:t>childrens’</a:t>
            </a:r>
            <a:r>
              <a:rPr lang="en-GB" sz="3200" dirty="0">
                <a:solidFill>
                  <a:schemeClr val="lt1"/>
                </a:solidFill>
                <a:latin typeface="Arial" panose="020B0604020202020204" pitchFamily="34" charset="0"/>
              </a:rPr>
              <a:t>) the results with you?</a:t>
            </a:r>
            <a:endParaRPr sz="3200" dirty="0">
              <a:solidFill>
                <a:schemeClr val="lt1"/>
              </a:solidFill>
              <a:latin typeface="Arial" panose="020B0604020202020204" pitchFamily="34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TRS">
      <a:dk1>
        <a:srgbClr val="501A80"/>
      </a:dk1>
      <a:lt1>
        <a:srgbClr val="FFFFFF"/>
      </a:lt1>
      <a:dk2>
        <a:srgbClr val="44546A"/>
      </a:dk2>
      <a:lt2>
        <a:srgbClr val="E7E6E6"/>
      </a:lt2>
      <a:accent1>
        <a:srgbClr val="009EFF"/>
      </a:accent1>
      <a:accent2>
        <a:srgbClr val="FF007E"/>
      </a:accent2>
      <a:accent3>
        <a:srgbClr val="38A934"/>
      </a:accent3>
      <a:accent4>
        <a:srgbClr val="FF5900"/>
      </a:accent4>
      <a:accent5>
        <a:srgbClr val="FFEC00"/>
      </a:accent5>
      <a:accent6>
        <a:srgbClr val="000082"/>
      </a:accent6>
      <a:hlink>
        <a:srgbClr val="BD1622"/>
      </a:hlink>
      <a:folHlink>
        <a:srgbClr val="501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429</Words>
  <Application>Microsoft Office PowerPoint</Application>
  <PresentationFormat>Widescreen</PresentationFormat>
  <Paragraphs>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Noto Sans Symbols</vt:lpstr>
      <vt:lpstr>Arial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Maths Circle</dc:creator>
  <cp:lastModifiedBy>Helen Newies</cp:lastModifiedBy>
  <cp:revision>4</cp:revision>
  <dcterms:created xsi:type="dcterms:W3CDTF">2022-12-08T09:09:17Z</dcterms:created>
  <dcterms:modified xsi:type="dcterms:W3CDTF">2024-10-04T16:45:20Z</dcterms:modified>
</cp:coreProperties>
</file>